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embeddedFontLst>
    <p:embeddedFont>
      <p:font typeface="Microsoft Yahei" panose="020B0503020204020204" pitchFamily="34" charset="-122"/>
      <p:regular r:id="rId17"/>
      <p:bold r:id="rId18"/>
    </p:embeddedFont>
    <p:embeddedFont>
      <p:font typeface="Malgun Gothic" panose="020B0503020000020004" pitchFamily="50" charset="-127"/>
      <p:regular r:id="rId19"/>
      <p:bold r:id="rId20"/>
    </p:embeddedFont>
    <p:embeddedFont>
      <p:font typeface="Maven Pro" panose="020B0600000101010101" charset="0"/>
      <p:regular r:id="rId21"/>
      <p:bold r:id="rId22"/>
    </p:embeddedFont>
    <p:embeddedFont>
      <p:font typeface="Merriweather" panose="00000500000000000000" pitchFamily="2"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pen Sans SemiBold" panose="020B0706030804020204" pitchFamily="34" charset="0"/>
      <p:regular r:id="rId31"/>
      <p:bold r:id="rId32"/>
      <p:italic r:id="rId33"/>
      <p:boldItalic r:id="rId34"/>
    </p:embeddedFont>
    <p:embeddedFont>
      <p:font typeface="Trebuchet MS" panose="020B0603020202020204"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5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notesMaster" Target="notesMasters/notesMaster1.xml"/><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tableStyles" Target="tableStyles.xml"/><Relationship Id="rId20" Type="http://schemas.openxmlformats.org/officeDocument/2006/relationships/font" Target="fonts/font4.fntdata"/><Relationship Id="rId41"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ac49232b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eac49232b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eac49232bb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ko"/>
              <a:t>This graph is the result of the Faicial emotion detection model with onlineHD. Depending on the type of emotions, it shows the results of two, three, four, and seven classes. As the number of emotions to be classified increased, accuracy decreased. This is a result of overfitting and still needs to be addressed.</a:t>
            </a:r>
            <a:endParaRPr/>
          </a:p>
        </p:txBody>
      </p:sp>
      <p:sp>
        <p:nvSpPr>
          <p:cNvPr id="285" name="Google Shape;285;geac49232bb_0_4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eac49232bb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ko"/>
              <a:t>Facial Emotion Detection using Hyperdimensional Computing will be available in a wide range of fields. For example, a camera installed inside a vehicle can be used to recognize the driver's face and identify the emotional state of the expression to help drive safely according to emotions and prevent drowsy driving. It will also help develop humanoid robots that can recognize human emotions and help.</a:t>
            </a:r>
            <a:endParaRPr/>
          </a:p>
        </p:txBody>
      </p:sp>
      <p:sp>
        <p:nvSpPr>
          <p:cNvPr id="295" name="Google Shape;295;geac49232bb_0_4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eb507cdc3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eb507cdc3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ac49232bb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Thank you for listening to our presentation.</a:t>
            </a:r>
            <a:endParaRPr/>
          </a:p>
        </p:txBody>
      </p:sp>
      <p:sp>
        <p:nvSpPr>
          <p:cNvPr id="319" name="Google Shape;319;geac49232bb_0_4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ac49232bb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eac49232bb_0_2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ac49232bb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Actually, I wrote a book about a single-layered perceptron using brain structures in artificial intelligence.</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I'd like to explain some of those things to you.</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Do you like cheese burgers?</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The beginning of deep learning is made in the 1940's, when McDonald was first created.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Since then, scientists have many questions.</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“Is it possible for computers to think and make decisions for themselves, just like humans?”</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Then how?</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So they mimic the function of the neurons in human brain.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Then, we use Brain-Inspired Machine learning.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Let’s see the image what I put.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This image describes the process of passing information between neurons. You can think of the activation function in the middle as deciding what result to be generated when a certain number of data is received.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Let's take the step function among activation functions as an example.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A step function can be expressed as a conditional function on the image. As you know that code is conditional statement of C language code. It is a step function because the result is returned as 1 or -1. However, There were problems. when comparing 0.5001 and 0.4999, the result is extremely 1 and -1, respectively. Small difference makes big difference. so it is an inefficient method.</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So other methods were developed such as sigmoid function, relu function and so 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Calculating the result by repeating this process is the brain-inspired computing method.</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among them is the hyperdimensional computing method. </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I'll explain that on the next page.</a:t>
            </a:r>
            <a:endParaRPr/>
          </a:p>
        </p:txBody>
      </p:sp>
      <p:sp>
        <p:nvSpPr>
          <p:cNvPr id="158" name="Google Shape;158;geac49232bb_0_2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ac49232bb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Hyperdimensional computing, or HDC, is a relatively new paradigm for computing using large vectors (like 10000 bits each) and is inspired by patterns of neural activity in the human brain. The means by which can allow AI-based computing systems to retain memory can reduce their computing and power demands.</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I’ll keep going in next page.</a:t>
            </a:r>
            <a:endParaRPr>
              <a:solidFill>
                <a:schemeClr val="dk1"/>
              </a:solidFill>
            </a:endParaRPr>
          </a:p>
        </p:txBody>
      </p:sp>
      <p:sp>
        <p:nvSpPr>
          <p:cNvPr id="173" name="Google Shape;173;geac49232bb_0_2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eac49232b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The onlinehd technology is a combination of single pass training technology and retraining technology.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To find universal properties of the training data set, the trainer module linearly combines the hypervectors belonging to each class. In other words, it adds hypervectors to create a single hypervector for each class. Combining all the hypervectors, we treat the class-specific cumulative hypervector, called the class hypervector, as a trained model. The figure shows HDC function during single-pass training.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HDC classification using single-pass training has poor classification accuracy. Several recent studies have shown the need to use repetitive training, called retraining, to improve HDC classification accuracy. Retraining can increase the accuracy of the HDC model by discarding mispredicted queries from their corresponding mispredicted classes and adding them to the correct classes. Continue retraining with multiple iterations until the classification accuracy on the validation data changes slightly during the last few iterations.</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HDC retraining requires a large number of iterations to converge. Each iteration is computationally expensive as it requires both an associative search and a model update. Our goal is to design a new HDC training algorithm that can simultaneously provide the classification accuracy of iterations and the training efficiency of single-pass training.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One of our team members, Taehyun, will explain Level-ID in the next page.</a:t>
            </a:r>
            <a:endParaRPr/>
          </a:p>
        </p:txBody>
      </p:sp>
      <p:sp>
        <p:nvSpPr>
          <p:cNvPr id="185" name="Google Shape;185;geac49232bb_0_3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ac49232b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Level-ID encodes 2-dimensional arrays into HD space that called encoding and then classifies them by the similarity check that happens in an associative memory.</a:t>
            </a:r>
            <a:endParaRPr/>
          </a:p>
          <a:p>
            <a:pPr marL="0" lvl="0" indent="0" algn="l" rtl="0">
              <a:spcBef>
                <a:spcPts val="0"/>
              </a:spcBef>
              <a:spcAft>
                <a:spcPts val="0"/>
              </a:spcAft>
              <a:buNone/>
            </a:pPr>
            <a:r>
              <a:rPr lang="ko"/>
              <a:t>A 2-dimensional array input sample is seperated into Level and ID hypervector. </a:t>
            </a:r>
            <a:r>
              <a:rPr lang="ko">
                <a:solidFill>
                  <a:schemeClr val="dk1"/>
                </a:solidFill>
              </a:rPr>
              <a:t>This encoder assigns a unique channel ID to each </a:t>
            </a:r>
            <a:r>
              <a:rPr lang="ko" sz="1050">
                <a:solidFill>
                  <a:schemeClr val="dk1"/>
                </a:solidFill>
                <a:highlight>
                  <a:srgbClr val="FFFFFF"/>
                </a:highlight>
              </a:rPr>
              <a:t>intervals of X-axis</a:t>
            </a:r>
            <a:r>
              <a:rPr lang="ko">
                <a:solidFill>
                  <a:schemeClr val="dk1"/>
                </a:solidFill>
              </a:rPr>
              <a:t> by generating a random hypervector called ID hypervector. Each input channel ID hypervectors map to the continuous range of Y- axis values. And then continuous item memory divides the full range of Y-axis values to number of levels. For example, let’s devide from -1 to +1 by 10 levels. level 1 is -1, level 2 is -0.8 and level 3 is -0.6.</a:t>
            </a:r>
            <a:endParaRPr>
              <a:solidFill>
                <a:schemeClr val="dk1"/>
              </a:solidFill>
            </a:endParaRPr>
          </a:p>
          <a:p>
            <a:pPr marL="0" lvl="0" indent="0" algn="l" rtl="0">
              <a:spcBef>
                <a:spcPts val="0"/>
              </a:spcBef>
              <a:spcAft>
                <a:spcPts val="0"/>
              </a:spcAft>
              <a:buNone/>
            </a:pPr>
            <a:r>
              <a:rPr lang="ko">
                <a:solidFill>
                  <a:schemeClr val="dk1"/>
                </a:solidFill>
              </a:rPr>
              <a:t>Then assigns a mixture of correlated and uncorrerlated hypervectors to number of levels. That is called Level Hypervector. Just before, I said correlated and uncorrelated hypervectors. That means we first randomly generate Level 1 hypervector with N dimension for the first level. Then we flip specific bits of Level 1 to generate another hypervector for the next level. So correlated hypervector means that a level is close to another level. On the other hand, we can flip and flip bits from level1 to level10 hypervector. Then Level10 is far away from level1. So we call this uncorrelated. The encoder mutliplies its channel ID hypervector to its corresponding level hypervector. And then we generate a class hypervector by adding all hypervectors which belong to the same class.</a:t>
            </a:r>
            <a:endParaRPr>
              <a:solidFill>
                <a:schemeClr val="dk1"/>
              </a:solidFill>
            </a:endParaRPr>
          </a:p>
          <a:p>
            <a:pPr marL="0" lvl="0" indent="0" algn="l" rtl="0">
              <a:spcBef>
                <a:spcPts val="0"/>
              </a:spcBef>
              <a:spcAft>
                <a:spcPts val="0"/>
              </a:spcAft>
              <a:buNone/>
            </a:pPr>
            <a:r>
              <a:rPr lang="ko">
                <a:solidFill>
                  <a:schemeClr val="dk1"/>
                </a:solidFill>
              </a:rPr>
              <a:t>Associative memory acts as a kinda storage for the class hypervectors that we have only trained once. Finally, the test data is compared to all stored hypervectors in the associative memory and a class with highest similarity will be returned.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ko" sz="1000">
                <a:solidFill>
                  <a:schemeClr val="dk1"/>
                </a:solidFill>
                <a:highlight>
                  <a:srgbClr val="FDFDFD"/>
                </a:highlight>
                <a:latin typeface="Microsoft Yahei"/>
                <a:ea typeface="Microsoft Yahei"/>
                <a:cs typeface="Microsoft Yahei"/>
                <a:sym typeface="Microsoft Yahei"/>
              </a:rPr>
              <a:t>The advantages of level id encoding in this process are </a:t>
            </a:r>
            <a:r>
              <a:rPr lang="ko" sz="1200">
                <a:solidFill>
                  <a:srgbClr val="0E101A"/>
                </a:solidFill>
                <a:latin typeface="Times New Roman"/>
                <a:ea typeface="Times New Roman"/>
                <a:cs typeface="Times New Roman"/>
                <a:sym typeface="Times New Roman"/>
              </a:rPr>
              <a:t>fast computation and high accuracy for linear datasets. However, it indicated a much lower accuracy than other HD encoding methods for more complicated datasets.</a:t>
            </a:r>
            <a:endParaRPr>
              <a:solidFill>
                <a:schemeClr val="dk1"/>
              </a:solidFill>
            </a:endParaRPr>
          </a:p>
          <a:p>
            <a:pPr marL="0" lvl="0" indent="0" algn="l" rtl="0">
              <a:lnSpc>
                <a:spcPct val="120000"/>
              </a:lnSpc>
              <a:spcBef>
                <a:spcPts val="1200"/>
              </a:spcBef>
              <a:spcAft>
                <a:spcPts val="0"/>
              </a:spcAft>
              <a:buClr>
                <a:schemeClr val="dk1"/>
              </a:buClr>
              <a:buSzPts val="1100"/>
              <a:buFont typeface="Arial"/>
              <a:buNone/>
            </a:pPr>
            <a:r>
              <a:rPr lang="ko" sz="900">
                <a:solidFill>
                  <a:schemeClr val="dk1"/>
                </a:solidFill>
              </a:rPr>
              <a:t>That’s all about HD computing we’re going to use, and I’ll explain our purpose from the next slide.</a:t>
            </a:r>
            <a:endParaRPr sz="900">
              <a:solidFill>
                <a:schemeClr val="dk1"/>
              </a:solidFill>
            </a:endParaRPr>
          </a:p>
          <a:p>
            <a:pPr marL="0" lvl="0" indent="0" algn="l" rtl="0">
              <a:spcBef>
                <a:spcPts val="1100"/>
              </a:spcBef>
              <a:spcAft>
                <a:spcPts val="0"/>
              </a:spcAft>
              <a:buNone/>
            </a:pPr>
            <a:endParaRPr>
              <a:solidFill>
                <a:schemeClr val="dk1"/>
              </a:solidFill>
            </a:endParaRPr>
          </a:p>
        </p:txBody>
      </p:sp>
      <p:sp>
        <p:nvSpPr>
          <p:cNvPr id="196" name="Google Shape;196;geac49232bb_0_3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ac49232bb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The purpose of our project is classifing the facial emotion with onlineHD or Level-ID encoding. </a:t>
            </a:r>
            <a:r>
              <a:rPr lang="ko" sz="1050">
                <a:solidFill>
                  <a:schemeClr val="dk1"/>
                </a:solidFill>
                <a:highlight>
                  <a:schemeClr val="lt1"/>
                </a:highlight>
              </a:rPr>
              <a:t>The dataset contain 35,685 examples of 48x48 pixel gray scale images of faces divided into train and test dataset. Images are categorized based on the emotion shown in the facial expressions (angry, disgusted, surprised, fearful, neutral, sad and happy)</a:t>
            </a:r>
            <a:endParaRPr/>
          </a:p>
        </p:txBody>
      </p:sp>
      <p:sp>
        <p:nvSpPr>
          <p:cNvPr id="207" name="Google Shape;207;geac49232bb_0_3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ac49232bb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First of all, To classify the facial emotion, we have to kick off to detect the presence of a human face in an input picture. So we used face recognition library to detect a human face. As I said just the before slide, the total number of images we received was about 35,700, and after the face detection, as you can see on the right side, the number of dataset is noticeably decreased. It means that about 10,000 removed data may not be the images of human, or may have difficulty to distinguish facial expressions. It’s good to classify facial expressions right here, but if we directly use the face images that we detected and extracted, it’s expensive and time-consuming for our computer to process. So we used one more method. In the next slides, Sehun will elaborate on that method.</a:t>
            </a:r>
            <a:endParaRPr/>
          </a:p>
        </p:txBody>
      </p:sp>
      <p:sp>
        <p:nvSpPr>
          <p:cNvPr id="259" name="Google Shape;259;geac49232bb_0_3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eac49232bb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ko"/>
              <a:t>We preprocessed facial image data with algorithms called histograms of oriented gradients. The image contains a lot of information. It is reasonable to extract and use only useful information from this image. HOG algorithms are suitable for this feature extraction. This method uses the image's local gradient as a feature of that image. So it is generally used for pedestrian detection and detection of human form.</a:t>
            </a:r>
            <a:endParaRPr/>
          </a:p>
        </p:txBody>
      </p:sp>
      <p:sp>
        <p:nvSpPr>
          <p:cNvPr id="273" name="Google Shape;273;geac49232bb_0_3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Malgun Gothic"/>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Malgun Gothic"/>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Malgun Gothic"/>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Malgun Gothic"/>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Malgun Gothic"/>
                <a:ea typeface="Malgun Gothic"/>
                <a:cs typeface="Malgun Gothic"/>
                <a:sym typeface="Malgun Gothic"/>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Malgun Gothic"/>
                <a:ea typeface="Malgun Gothic"/>
                <a:cs typeface="Malgun Gothic"/>
                <a:sym typeface="Malgun Gothic"/>
              </a:defRPr>
            </a:lvl9pPr>
          </a:lstStyle>
          <a:p>
            <a:endParaRPr/>
          </a:p>
        </p:txBody>
      </p:sp>
      <p:sp>
        <p:nvSpPr>
          <p:cNvPr id="109" name="Google Shape;109;p22"/>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08EC0"/>
            </a:gs>
            <a:gs pos="89000">
              <a:srgbClr val="7030A0"/>
            </a:gs>
            <a:gs pos="100000">
              <a:srgbClr val="7030A0"/>
            </a:gs>
          </a:gsLst>
          <a:lin ang="13500032" scaled="0"/>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Malgun Gothic"/>
              <a:buNone/>
              <a:defRPr sz="3300" b="0" i="0" u="none" strike="noStrike" cap="none">
                <a:solidFill>
                  <a:schemeClr val="dk1"/>
                </a:solidFill>
                <a:latin typeface="Malgun Gothic"/>
                <a:ea typeface="Malgun Gothic"/>
                <a:cs typeface="Malgun Gothic"/>
                <a:sym typeface="Malgun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Malgun Gothic"/>
                <a:ea typeface="Malgun Gothic"/>
                <a:cs typeface="Malgun Gothic"/>
                <a:sym typeface="Malgun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100"/>
              <a:buNone/>
              <a:defRPr sz="1400" b="0" i="0" u="none" strike="noStrike" cap="none">
                <a:solidFill>
                  <a:schemeClr val="dk1"/>
                </a:solidFill>
                <a:latin typeface="Malgun Gothic"/>
                <a:ea typeface="Malgun Gothic"/>
                <a:cs typeface="Malgun Gothic"/>
                <a:sym typeface="Malgun Gothic"/>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9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9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9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9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9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9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9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moimani.weebly.com/research.html"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geitgey/face_recognition"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8EC0"/>
            </a:gs>
            <a:gs pos="14000">
              <a:srgbClr val="008EC0"/>
            </a:gs>
            <a:gs pos="85000">
              <a:srgbClr val="7030A0"/>
            </a:gs>
            <a:gs pos="100000">
              <a:srgbClr val="7030A0"/>
            </a:gs>
          </a:gsLst>
          <a:lin ang="13500032" scaled="0"/>
        </a:gradFill>
        <a:effectLst/>
      </p:bgPr>
    </p:bg>
    <p:spTree>
      <p:nvGrpSpPr>
        <p:cNvPr id="1" name="Shape 128"/>
        <p:cNvGrpSpPr/>
        <p:nvPr/>
      </p:nvGrpSpPr>
      <p:grpSpPr>
        <a:xfrm>
          <a:off x="0" y="0"/>
          <a:ext cx="0" cy="0"/>
          <a:chOff x="0" y="0"/>
          <a:chExt cx="0" cy="0"/>
        </a:xfrm>
      </p:grpSpPr>
      <p:sp>
        <p:nvSpPr>
          <p:cNvPr id="129" name="Google Shape;129;p25"/>
          <p:cNvSpPr txBox="1"/>
          <p:nvPr/>
        </p:nvSpPr>
        <p:spPr>
          <a:xfrm>
            <a:off x="737888" y="1289288"/>
            <a:ext cx="5416500" cy="869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3100">
                <a:solidFill>
                  <a:schemeClr val="lt1"/>
                </a:solidFill>
                <a:latin typeface="Open Sans SemiBold"/>
                <a:ea typeface="Open Sans SemiBold"/>
                <a:cs typeface="Open Sans SemiBold"/>
                <a:sym typeface="Open Sans SemiBold"/>
              </a:rPr>
              <a:t>Facial Emotion Detection</a:t>
            </a:r>
            <a:endParaRPr sz="3100">
              <a:solidFill>
                <a:schemeClr val="lt1"/>
              </a:solidFill>
              <a:latin typeface="Open Sans SemiBold"/>
              <a:ea typeface="Open Sans SemiBold"/>
              <a:cs typeface="Open Sans SemiBold"/>
              <a:sym typeface="Open Sans SemiBold"/>
            </a:endParaRPr>
          </a:p>
          <a:p>
            <a:pPr marL="0" marR="0" lvl="0" indent="0" algn="l" rtl="0">
              <a:spcBef>
                <a:spcPts val="0"/>
              </a:spcBef>
              <a:spcAft>
                <a:spcPts val="0"/>
              </a:spcAft>
              <a:buNone/>
            </a:pPr>
            <a:r>
              <a:rPr lang="ko" sz="2100">
                <a:solidFill>
                  <a:schemeClr val="lt1"/>
                </a:solidFill>
                <a:latin typeface="Open Sans SemiBold"/>
                <a:ea typeface="Open Sans SemiBold"/>
                <a:cs typeface="Open Sans SemiBold"/>
                <a:sym typeface="Open Sans SemiBold"/>
              </a:rPr>
              <a:t>Based on HD Computing</a:t>
            </a:r>
            <a:endParaRPr sz="2100">
              <a:solidFill>
                <a:schemeClr val="lt1"/>
              </a:solidFill>
              <a:latin typeface="Open Sans SemiBold"/>
              <a:ea typeface="Open Sans SemiBold"/>
              <a:cs typeface="Open Sans SemiBold"/>
              <a:sym typeface="Open Sans SemiBold"/>
            </a:endParaRPr>
          </a:p>
        </p:txBody>
      </p:sp>
      <p:sp>
        <p:nvSpPr>
          <p:cNvPr id="130" name="Google Shape;130;p25"/>
          <p:cNvSpPr/>
          <p:nvPr/>
        </p:nvSpPr>
        <p:spPr>
          <a:xfrm>
            <a:off x="777171" y="609562"/>
            <a:ext cx="23838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1100">
                <a:solidFill>
                  <a:schemeClr val="lt1"/>
                </a:solidFill>
                <a:latin typeface="Open Sans SemiBold"/>
                <a:ea typeface="Open Sans SemiBold"/>
                <a:cs typeface="Open Sans SemiBold"/>
                <a:sym typeface="Open Sans SemiBold"/>
              </a:rPr>
              <a:t>UCI GREAT Program Symposium</a:t>
            </a:r>
            <a:endParaRPr sz="1100">
              <a:latin typeface="Open Sans SemiBold"/>
              <a:ea typeface="Open Sans SemiBold"/>
              <a:cs typeface="Open Sans SemiBold"/>
              <a:sym typeface="Open Sans SemiBold"/>
            </a:endParaRPr>
          </a:p>
        </p:txBody>
      </p:sp>
      <p:cxnSp>
        <p:nvCxnSpPr>
          <p:cNvPr id="131" name="Google Shape;131;p25"/>
          <p:cNvCxnSpPr/>
          <p:nvPr/>
        </p:nvCxnSpPr>
        <p:spPr>
          <a:xfrm rot="10800000" flipH="1">
            <a:off x="786038" y="941175"/>
            <a:ext cx="7572000" cy="1800"/>
          </a:xfrm>
          <a:prstGeom prst="straightConnector1">
            <a:avLst/>
          </a:prstGeom>
          <a:noFill/>
          <a:ln w="12700" cap="flat" cmpd="sng">
            <a:solidFill>
              <a:schemeClr val="lt1"/>
            </a:solidFill>
            <a:prstDash val="solid"/>
            <a:miter lim="800000"/>
            <a:headEnd type="none" w="sm" len="sm"/>
            <a:tailEnd type="none" w="sm" len="sm"/>
          </a:ln>
        </p:spPr>
      </p:cxnSp>
      <p:sp>
        <p:nvSpPr>
          <p:cNvPr id="132" name="Google Shape;132;p25"/>
          <p:cNvSpPr/>
          <p:nvPr/>
        </p:nvSpPr>
        <p:spPr>
          <a:xfrm>
            <a:off x="3568330" y="2871784"/>
            <a:ext cx="5021700" cy="1767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1400" dirty="0">
                <a:solidFill>
                  <a:schemeClr val="lt1"/>
                </a:solidFill>
                <a:latin typeface="Open Sans SemiBold"/>
                <a:ea typeface="Open Sans SemiBold"/>
                <a:cs typeface="Open Sans SemiBold"/>
                <a:sym typeface="Open Sans SemiBold"/>
              </a:rPr>
              <a:t>Professor             : Mohsen Imani </a:t>
            </a:r>
            <a:r>
              <a:rPr lang="ko" sz="1100" dirty="0">
                <a:solidFill>
                  <a:schemeClr val="lt1"/>
                </a:solidFill>
                <a:latin typeface="Open Sans SemiBold"/>
                <a:ea typeface="Open Sans SemiBold"/>
                <a:cs typeface="Open Sans SemiBold"/>
                <a:sym typeface="Open Sans SemiBold"/>
              </a:rPr>
              <a:t>(University of California, Irvine)</a:t>
            </a:r>
            <a:endParaRPr sz="1100" dirty="0">
              <a:solidFill>
                <a:schemeClr val="lt1"/>
              </a:solidFill>
              <a:latin typeface="Open Sans SemiBold"/>
              <a:ea typeface="Open Sans SemiBold"/>
              <a:cs typeface="Open Sans SemiBold"/>
              <a:sym typeface="Open Sans SemiBold"/>
            </a:endParaRPr>
          </a:p>
          <a:p>
            <a:pPr marL="0" marR="0" lvl="0" indent="0" algn="l" rtl="0">
              <a:spcBef>
                <a:spcPts val="0"/>
              </a:spcBef>
              <a:spcAft>
                <a:spcPts val="0"/>
              </a:spcAft>
              <a:buNone/>
            </a:pPr>
            <a:endParaRPr sz="600" dirty="0">
              <a:solidFill>
                <a:schemeClr val="lt1"/>
              </a:solidFill>
              <a:latin typeface="Open Sans SemiBold"/>
              <a:ea typeface="Open Sans SemiBold"/>
              <a:cs typeface="Open Sans SemiBold"/>
              <a:sym typeface="Open Sans SemiBold"/>
            </a:endParaRPr>
          </a:p>
          <a:p>
            <a:pPr marL="0" marR="0" lvl="0" indent="0" algn="l" rtl="0">
              <a:spcBef>
                <a:spcPts val="0"/>
              </a:spcBef>
              <a:spcAft>
                <a:spcPts val="0"/>
              </a:spcAft>
              <a:buNone/>
            </a:pPr>
            <a:r>
              <a:rPr lang="ko" sz="1400" dirty="0">
                <a:solidFill>
                  <a:schemeClr val="lt1"/>
                </a:solidFill>
                <a:latin typeface="Open Sans SemiBold"/>
                <a:ea typeface="Open Sans SemiBold"/>
                <a:cs typeface="Open Sans SemiBold"/>
                <a:sym typeface="Open Sans SemiBold"/>
              </a:rPr>
              <a:t>Mentor                 : Yang Ni </a:t>
            </a:r>
            <a:r>
              <a:rPr lang="ko" sz="1100" dirty="0">
                <a:solidFill>
                  <a:schemeClr val="lt1"/>
                </a:solidFill>
                <a:latin typeface="Open Sans SemiBold"/>
                <a:ea typeface="Open Sans SemiBold"/>
                <a:cs typeface="Open Sans SemiBold"/>
                <a:sym typeface="Open Sans SemiBold"/>
              </a:rPr>
              <a:t>(University of California, Irvine)</a:t>
            </a:r>
            <a:endParaRPr sz="1100" dirty="0">
              <a:solidFill>
                <a:schemeClr val="lt1"/>
              </a:solidFill>
              <a:latin typeface="Open Sans SemiBold"/>
              <a:ea typeface="Open Sans SemiBold"/>
              <a:cs typeface="Open Sans SemiBold"/>
              <a:sym typeface="Open Sans SemiBold"/>
            </a:endParaRPr>
          </a:p>
          <a:p>
            <a:pPr marL="0" marR="0" lvl="0" indent="0" algn="r" rtl="0">
              <a:spcBef>
                <a:spcPts val="0"/>
              </a:spcBef>
              <a:spcAft>
                <a:spcPts val="0"/>
              </a:spcAft>
              <a:buNone/>
            </a:pPr>
            <a:endParaRPr sz="600" dirty="0">
              <a:solidFill>
                <a:schemeClr val="lt1"/>
              </a:solidFill>
              <a:latin typeface="Open Sans SemiBold"/>
              <a:ea typeface="Open Sans SemiBold"/>
              <a:cs typeface="Open Sans SemiBold"/>
              <a:sym typeface="Open Sans SemiBold"/>
            </a:endParaRPr>
          </a:p>
          <a:p>
            <a:pPr marL="0" marR="0" lvl="0" indent="0" algn="l" rtl="0">
              <a:spcBef>
                <a:spcPts val="0"/>
              </a:spcBef>
              <a:spcAft>
                <a:spcPts val="0"/>
              </a:spcAft>
              <a:buNone/>
            </a:pPr>
            <a:r>
              <a:rPr lang="ko" sz="1400" dirty="0">
                <a:solidFill>
                  <a:schemeClr val="lt1"/>
                </a:solidFill>
                <a:latin typeface="Open Sans SemiBold"/>
                <a:ea typeface="Open Sans SemiBold"/>
                <a:cs typeface="Open Sans SemiBold"/>
                <a:sym typeface="Open Sans SemiBold"/>
              </a:rPr>
              <a:t>Team Members : </a:t>
            </a:r>
            <a:r>
              <a:rPr lang="ko" dirty="0">
                <a:solidFill>
                  <a:schemeClr val="lt1"/>
                </a:solidFill>
                <a:latin typeface="Open Sans SemiBold"/>
                <a:ea typeface="Open Sans SemiBold"/>
                <a:cs typeface="Open Sans SemiBold"/>
                <a:sym typeface="Open Sans SemiBold"/>
              </a:rPr>
              <a:t>Taehyun Kim </a:t>
            </a:r>
            <a:r>
              <a:rPr lang="ko" sz="1100" dirty="0">
                <a:solidFill>
                  <a:schemeClr val="lt1"/>
                </a:solidFill>
                <a:latin typeface="Open Sans SemiBold"/>
                <a:ea typeface="Open Sans SemiBold"/>
                <a:cs typeface="Open Sans SemiBold"/>
                <a:sym typeface="Open Sans SemiBold"/>
              </a:rPr>
              <a:t>(Pusan National University)</a:t>
            </a:r>
            <a:endParaRPr sz="1100" dirty="0">
              <a:solidFill>
                <a:schemeClr val="lt1"/>
              </a:solidFill>
              <a:latin typeface="Open Sans SemiBold"/>
              <a:ea typeface="Open Sans SemiBold"/>
              <a:cs typeface="Open Sans SemiBold"/>
              <a:sym typeface="Open Sans SemiBold"/>
            </a:endParaRPr>
          </a:p>
          <a:p>
            <a:pPr marL="0" lvl="0" indent="0" algn="r" rtl="0">
              <a:spcBef>
                <a:spcPts val="0"/>
              </a:spcBef>
              <a:spcAft>
                <a:spcPts val="0"/>
              </a:spcAft>
              <a:buNone/>
            </a:pPr>
            <a:endParaRPr sz="600" dirty="0">
              <a:solidFill>
                <a:schemeClr val="lt1"/>
              </a:solidFill>
              <a:latin typeface="Open Sans SemiBold"/>
              <a:ea typeface="Open Sans SemiBold"/>
              <a:cs typeface="Open Sans SemiBold"/>
              <a:sym typeface="Open Sans SemiBold"/>
            </a:endParaRPr>
          </a:p>
          <a:p>
            <a:pPr marL="0" lvl="0" indent="0" algn="ctr" rtl="0">
              <a:spcBef>
                <a:spcPts val="0"/>
              </a:spcBef>
              <a:spcAft>
                <a:spcPts val="0"/>
              </a:spcAft>
              <a:buNone/>
            </a:pPr>
            <a:r>
              <a:rPr lang="ko" dirty="0">
                <a:solidFill>
                  <a:schemeClr val="lt1"/>
                </a:solidFill>
                <a:latin typeface="Open Sans SemiBold"/>
                <a:ea typeface="Open Sans SemiBold"/>
                <a:cs typeface="Open Sans SemiBold"/>
                <a:sym typeface="Open Sans SemiBold"/>
              </a:rPr>
              <a:t> 	 </a:t>
            </a:r>
            <a:r>
              <a:rPr lang="en-US" altLang="ko" dirty="0">
                <a:solidFill>
                  <a:schemeClr val="lt1"/>
                </a:solidFill>
                <a:latin typeface="Open Sans SemiBold"/>
                <a:ea typeface="Open Sans SemiBold"/>
                <a:cs typeface="Open Sans SemiBold"/>
                <a:sym typeface="Open Sans SemiBold"/>
              </a:rPr>
              <a:t>     </a:t>
            </a:r>
            <a:r>
              <a:rPr lang="ko" dirty="0">
                <a:solidFill>
                  <a:schemeClr val="lt1"/>
                </a:solidFill>
                <a:latin typeface="Open Sans SemiBold"/>
                <a:ea typeface="Open Sans SemiBold"/>
                <a:cs typeface="Open Sans SemiBold"/>
                <a:sym typeface="Open Sans SemiBold"/>
              </a:rPr>
              <a:t>Janghwan Kim </a:t>
            </a:r>
            <a:r>
              <a:rPr lang="ko" sz="1100" dirty="0">
                <a:solidFill>
                  <a:schemeClr val="lt1"/>
                </a:solidFill>
                <a:latin typeface="Open Sans SemiBold"/>
                <a:ea typeface="Open Sans SemiBold"/>
                <a:cs typeface="Open Sans SemiBold"/>
                <a:sym typeface="Open Sans SemiBold"/>
              </a:rPr>
              <a:t>(Pusan National University)</a:t>
            </a:r>
            <a:endParaRPr sz="1100" dirty="0">
              <a:solidFill>
                <a:schemeClr val="lt1"/>
              </a:solidFill>
              <a:latin typeface="Open Sans SemiBold"/>
              <a:ea typeface="Open Sans SemiBold"/>
              <a:cs typeface="Open Sans SemiBold"/>
              <a:sym typeface="Open Sans SemiBold"/>
            </a:endParaRPr>
          </a:p>
          <a:p>
            <a:pPr marL="0" lvl="0" indent="0" algn="r" rtl="0">
              <a:spcBef>
                <a:spcPts val="0"/>
              </a:spcBef>
              <a:spcAft>
                <a:spcPts val="0"/>
              </a:spcAft>
              <a:buNone/>
            </a:pPr>
            <a:endParaRPr sz="600" dirty="0">
              <a:solidFill>
                <a:schemeClr val="lt1"/>
              </a:solidFill>
              <a:latin typeface="Open Sans SemiBold"/>
              <a:ea typeface="Open Sans SemiBold"/>
              <a:cs typeface="Open Sans SemiBold"/>
              <a:sym typeface="Open Sans SemiBold"/>
            </a:endParaRPr>
          </a:p>
          <a:p>
            <a:pPr marL="0" lvl="0" indent="0" algn="ctr" rtl="0">
              <a:spcBef>
                <a:spcPts val="0"/>
              </a:spcBef>
              <a:spcAft>
                <a:spcPts val="0"/>
              </a:spcAft>
              <a:buNone/>
            </a:pPr>
            <a:r>
              <a:rPr lang="ko" dirty="0">
                <a:solidFill>
                  <a:schemeClr val="lt1"/>
                </a:solidFill>
                <a:latin typeface="Open Sans SemiBold"/>
                <a:ea typeface="Open Sans SemiBold"/>
                <a:cs typeface="Open Sans SemiBold"/>
                <a:sym typeface="Open Sans SemiBold"/>
              </a:rPr>
              <a:t>  </a:t>
            </a:r>
            <a:r>
              <a:rPr lang="en-US" altLang="ko">
                <a:solidFill>
                  <a:schemeClr val="lt1"/>
                </a:solidFill>
                <a:latin typeface="Open Sans SemiBold"/>
                <a:ea typeface="Open Sans SemiBold"/>
                <a:cs typeface="Open Sans SemiBold"/>
                <a:sym typeface="Open Sans SemiBold"/>
              </a:rPr>
              <a:t>             </a:t>
            </a:r>
            <a:r>
              <a:rPr lang="en-US" altLang="ko" dirty="0">
                <a:solidFill>
                  <a:schemeClr val="lt1"/>
                </a:solidFill>
                <a:latin typeface="Open Sans SemiBold"/>
                <a:ea typeface="Open Sans SemiBold"/>
                <a:cs typeface="Open Sans SemiBold"/>
                <a:sym typeface="Open Sans SemiBold"/>
              </a:rPr>
              <a:t> </a:t>
            </a:r>
            <a:r>
              <a:rPr lang="ko">
                <a:solidFill>
                  <a:schemeClr val="lt1"/>
                </a:solidFill>
                <a:latin typeface="Open Sans SemiBold"/>
                <a:ea typeface="Open Sans SemiBold"/>
                <a:cs typeface="Open Sans SemiBold"/>
                <a:sym typeface="Open Sans SemiBold"/>
              </a:rPr>
              <a:t>Sehun </a:t>
            </a:r>
            <a:r>
              <a:rPr lang="ko" dirty="0">
                <a:solidFill>
                  <a:schemeClr val="lt1"/>
                </a:solidFill>
                <a:latin typeface="Open Sans SemiBold"/>
                <a:ea typeface="Open Sans SemiBold"/>
                <a:cs typeface="Open Sans SemiBold"/>
                <a:sym typeface="Open Sans SemiBold"/>
              </a:rPr>
              <a:t>Jeong </a:t>
            </a:r>
            <a:r>
              <a:rPr lang="ko" sz="1100" dirty="0">
                <a:solidFill>
                  <a:schemeClr val="lt1"/>
                </a:solidFill>
                <a:latin typeface="Open Sans SemiBold"/>
                <a:ea typeface="Open Sans SemiBold"/>
                <a:cs typeface="Open Sans SemiBold"/>
                <a:sym typeface="Open Sans SemiBold"/>
              </a:rPr>
              <a:t>(Wonkwang University)</a:t>
            </a:r>
            <a:endParaRPr sz="1100" dirty="0">
              <a:solidFill>
                <a:schemeClr val="lt1"/>
              </a:solidFill>
              <a:latin typeface="Open Sans SemiBold"/>
              <a:ea typeface="Open Sans SemiBold"/>
              <a:cs typeface="Open Sans SemiBold"/>
              <a:sym typeface="Open Sans SemiBold"/>
            </a:endParaRPr>
          </a:p>
          <a:p>
            <a:pPr marL="0" lvl="0" indent="0" algn="ctr" rtl="0">
              <a:spcBef>
                <a:spcPts val="0"/>
              </a:spcBef>
              <a:spcAft>
                <a:spcPts val="0"/>
              </a:spcAft>
              <a:buNone/>
            </a:pPr>
            <a:endParaRPr sz="600" dirty="0">
              <a:solidFill>
                <a:schemeClr val="lt1"/>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Font typeface="Arial"/>
              <a:buNone/>
            </a:pPr>
            <a:r>
              <a:rPr lang="ko" dirty="0">
                <a:solidFill>
                  <a:schemeClr val="lt1"/>
                </a:solidFill>
                <a:latin typeface="Open Sans SemiBold"/>
                <a:ea typeface="Open Sans SemiBold"/>
                <a:cs typeface="Open Sans SemiBold"/>
                <a:sym typeface="Open Sans SemiBold"/>
              </a:rPr>
              <a:t>                                Daeun Park </a:t>
            </a:r>
            <a:r>
              <a:rPr lang="ko" sz="1100" dirty="0">
                <a:solidFill>
                  <a:schemeClr val="lt1"/>
                </a:solidFill>
                <a:latin typeface="Open Sans SemiBold"/>
                <a:ea typeface="Open Sans SemiBold"/>
                <a:cs typeface="Open Sans SemiBold"/>
                <a:sym typeface="Open Sans SemiBold"/>
              </a:rPr>
              <a:t>(Dankook University)</a:t>
            </a:r>
            <a:endParaRPr sz="1100" dirty="0">
              <a:solidFill>
                <a:schemeClr val="lt1"/>
              </a:solidFill>
              <a:latin typeface="Open Sans SemiBold"/>
              <a:ea typeface="Open Sans SemiBold"/>
              <a:cs typeface="Open Sans SemiBold"/>
              <a:sym typeface="Open Sans SemiBold"/>
            </a:endParaRPr>
          </a:p>
          <a:p>
            <a:pPr marL="0" lvl="0" indent="0" algn="r" rtl="0">
              <a:spcBef>
                <a:spcPts val="0"/>
              </a:spcBef>
              <a:spcAft>
                <a:spcPts val="0"/>
              </a:spcAft>
              <a:buNone/>
            </a:pPr>
            <a:endParaRPr sz="600" dirty="0">
              <a:solidFill>
                <a:schemeClr val="lt1"/>
              </a:solidFill>
              <a:latin typeface="Open Sans SemiBold"/>
              <a:ea typeface="Open Sans SemiBold"/>
              <a:cs typeface="Open Sans SemiBold"/>
              <a:sym typeface="Open Sans SemiBold"/>
            </a:endParaRPr>
          </a:p>
          <a:p>
            <a:pPr marL="1371600" lvl="0" indent="0" algn="l" rtl="0">
              <a:spcBef>
                <a:spcPts val="0"/>
              </a:spcBef>
              <a:spcAft>
                <a:spcPts val="0"/>
              </a:spcAft>
              <a:buNone/>
            </a:pPr>
            <a:endParaRPr sz="1100" dirty="0">
              <a:solidFill>
                <a:schemeClr val="lt1"/>
              </a:solidFill>
              <a:latin typeface="Open Sans SemiBold"/>
              <a:ea typeface="Open Sans SemiBold"/>
              <a:cs typeface="Open Sans SemiBold"/>
              <a:sym typeface="Open Sans SemiBold"/>
            </a:endParaRPr>
          </a:p>
          <a:p>
            <a:pPr marL="914400" marR="0" lvl="0" indent="457200" algn="l" rtl="0">
              <a:spcBef>
                <a:spcPts val="0"/>
              </a:spcBef>
              <a:spcAft>
                <a:spcPts val="0"/>
              </a:spcAft>
              <a:buNone/>
            </a:pPr>
            <a:r>
              <a:rPr lang="ko" dirty="0">
                <a:solidFill>
                  <a:schemeClr val="lt1"/>
                </a:solidFill>
                <a:latin typeface="Open Sans SemiBold"/>
                <a:ea typeface="Open Sans SemiBold"/>
                <a:cs typeface="Open Sans SemiBold"/>
                <a:sym typeface="Open Sans SemiBold"/>
              </a:rPr>
              <a:t>  </a:t>
            </a:r>
            <a:endParaRPr sz="1100" dirty="0">
              <a:solidFill>
                <a:schemeClr val="lt1"/>
              </a:solidFill>
              <a:latin typeface="Open Sans SemiBold"/>
              <a:ea typeface="Open Sans SemiBold"/>
              <a:cs typeface="Open Sans SemiBold"/>
              <a:sym typeface="Open Sans SemiBold"/>
            </a:endParaRPr>
          </a:p>
          <a:p>
            <a:pPr marL="0" marR="0" lvl="0" indent="0" algn="ctr" rtl="0">
              <a:spcBef>
                <a:spcPts val="0"/>
              </a:spcBef>
              <a:spcAft>
                <a:spcPts val="0"/>
              </a:spcAft>
              <a:buNone/>
            </a:pPr>
            <a:endParaRPr sz="1100" dirty="0">
              <a:solidFill>
                <a:schemeClr val="lt1"/>
              </a:solidFill>
              <a:latin typeface="Open Sans SemiBold"/>
              <a:ea typeface="Open Sans SemiBold"/>
              <a:cs typeface="Open Sans SemiBold"/>
              <a:sym typeface="Open Sans SemiBold"/>
            </a:endParaRPr>
          </a:p>
          <a:p>
            <a:pPr marL="1371600" lvl="0" indent="0" algn="l" rtl="0">
              <a:spcBef>
                <a:spcPts val="0"/>
              </a:spcBef>
              <a:spcAft>
                <a:spcPts val="0"/>
              </a:spcAft>
              <a:buClr>
                <a:schemeClr val="dk1"/>
              </a:buClr>
              <a:buFont typeface="Arial"/>
              <a:buNone/>
            </a:pPr>
            <a:endParaRPr sz="1100" dirty="0">
              <a:solidFill>
                <a:schemeClr val="lt1"/>
              </a:solidFill>
              <a:latin typeface="Open Sans SemiBold"/>
              <a:ea typeface="Open Sans SemiBold"/>
              <a:cs typeface="Open Sans SemiBold"/>
              <a:sym typeface="Open Sa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34"/>
          <p:cNvSpPr txBox="1"/>
          <p:nvPr/>
        </p:nvSpPr>
        <p:spPr>
          <a:xfrm>
            <a:off x="7554524" y="418575"/>
            <a:ext cx="897900" cy="192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800">
                <a:solidFill>
                  <a:srgbClr val="008EC0"/>
                </a:solidFill>
              </a:rPr>
              <a:t>Section 04</a:t>
            </a:r>
            <a:endParaRPr sz="800">
              <a:solidFill>
                <a:srgbClr val="008EC0"/>
              </a:solidFill>
              <a:latin typeface="Arial"/>
              <a:ea typeface="Arial"/>
              <a:cs typeface="Arial"/>
              <a:sym typeface="Arial"/>
            </a:endParaRPr>
          </a:p>
        </p:txBody>
      </p:sp>
      <p:cxnSp>
        <p:nvCxnSpPr>
          <p:cNvPr id="288" name="Google Shape;288;p34"/>
          <p:cNvCxnSpPr/>
          <p:nvPr/>
        </p:nvCxnSpPr>
        <p:spPr>
          <a:xfrm>
            <a:off x="750566" y="636309"/>
            <a:ext cx="7620600" cy="0"/>
          </a:xfrm>
          <a:prstGeom prst="straightConnector1">
            <a:avLst/>
          </a:prstGeom>
          <a:noFill/>
          <a:ln w="12700" cap="flat" cmpd="sng">
            <a:solidFill>
              <a:srgbClr val="7030A0"/>
            </a:solidFill>
            <a:prstDash val="solid"/>
            <a:miter lim="800000"/>
            <a:headEnd type="none" w="sm" len="sm"/>
            <a:tailEnd type="none" w="sm" len="sm"/>
          </a:ln>
        </p:spPr>
      </p:cxnSp>
      <p:cxnSp>
        <p:nvCxnSpPr>
          <p:cNvPr id="289" name="Google Shape;289;p34"/>
          <p:cNvCxnSpPr/>
          <p:nvPr/>
        </p:nvCxnSpPr>
        <p:spPr>
          <a:xfrm>
            <a:off x="750566" y="4458878"/>
            <a:ext cx="7620600" cy="0"/>
          </a:xfrm>
          <a:prstGeom prst="straightConnector1">
            <a:avLst/>
          </a:prstGeom>
          <a:noFill/>
          <a:ln w="12700" cap="flat" cmpd="sng">
            <a:solidFill>
              <a:srgbClr val="7030A0"/>
            </a:solidFill>
            <a:prstDash val="solid"/>
            <a:miter lim="800000"/>
            <a:headEnd type="none" w="sm" len="sm"/>
            <a:tailEnd type="none" w="sm" len="sm"/>
          </a:ln>
        </p:spPr>
      </p:cxnSp>
      <p:sp>
        <p:nvSpPr>
          <p:cNvPr id="290" name="Google Shape;290;p34"/>
          <p:cNvSpPr/>
          <p:nvPr/>
        </p:nvSpPr>
        <p:spPr>
          <a:xfrm>
            <a:off x="691444" y="694800"/>
            <a:ext cx="6348900" cy="516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2700">
                <a:solidFill>
                  <a:srgbClr val="666666"/>
                </a:solidFill>
                <a:latin typeface="Open Sans SemiBold"/>
                <a:ea typeface="Open Sans SemiBold"/>
                <a:cs typeface="Open Sans SemiBold"/>
                <a:sym typeface="Open Sans SemiBold"/>
              </a:rPr>
              <a:t>Results</a:t>
            </a:r>
            <a:endParaRPr sz="2700">
              <a:solidFill>
                <a:srgbClr val="666666"/>
              </a:solidFill>
              <a:latin typeface="Open Sans SemiBold"/>
              <a:ea typeface="Open Sans SemiBold"/>
              <a:cs typeface="Open Sans SemiBold"/>
              <a:sym typeface="Open Sans SemiBold"/>
            </a:endParaRPr>
          </a:p>
        </p:txBody>
      </p:sp>
      <p:sp>
        <p:nvSpPr>
          <p:cNvPr id="291" name="Google Shape;291;p34"/>
          <p:cNvSpPr/>
          <p:nvPr/>
        </p:nvSpPr>
        <p:spPr>
          <a:xfrm>
            <a:off x="691450" y="418575"/>
            <a:ext cx="2546700" cy="19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800">
                <a:solidFill>
                  <a:srgbClr val="008EC0"/>
                </a:solidFill>
              </a:rPr>
              <a:t>Facial Emotion Detection Based on HD Computing</a:t>
            </a:r>
            <a:endParaRPr sz="1100"/>
          </a:p>
        </p:txBody>
      </p:sp>
      <p:pic>
        <p:nvPicPr>
          <p:cNvPr id="292" name="Google Shape;292;p34"/>
          <p:cNvPicPr preferRelativeResize="0"/>
          <p:nvPr/>
        </p:nvPicPr>
        <p:blipFill>
          <a:blip r:embed="rId3">
            <a:alphaModFix/>
          </a:blip>
          <a:stretch>
            <a:fillRect/>
          </a:stretch>
        </p:blipFill>
        <p:spPr>
          <a:xfrm>
            <a:off x="2195500" y="985550"/>
            <a:ext cx="4753007" cy="31723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6"/>
        <p:cNvGrpSpPr/>
        <p:nvPr/>
      </p:nvGrpSpPr>
      <p:grpSpPr>
        <a:xfrm>
          <a:off x="0" y="0"/>
          <a:ext cx="0" cy="0"/>
          <a:chOff x="0" y="0"/>
          <a:chExt cx="0" cy="0"/>
        </a:xfrm>
      </p:grpSpPr>
      <p:sp>
        <p:nvSpPr>
          <p:cNvPr id="297" name="Google Shape;297;p35"/>
          <p:cNvSpPr txBox="1"/>
          <p:nvPr/>
        </p:nvSpPr>
        <p:spPr>
          <a:xfrm>
            <a:off x="7554524" y="418575"/>
            <a:ext cx="897900" cy="192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800">
                <a:solidFill>
                  <a:srgbClr val="008EC0"/>
                </a:solidFill>
              </a:rPr>
              <a:t>Section 04</a:t>
            </a:r>
            <a:endParaRPr sz="800">
              <a:solidFill>
                <a:srgbClr val="008EC0"/>
              </a:solidFill>
              <a:latin typeface="Arial"/>
              <a:ea typeface="Arial"/>
              <a:cs typeface="Arial"/>
              <a:sym typeface="Arial"/>
            </a:endParaRPr>
          </a:p>
        </p:txBody>
      </p:sp>
      <p:cxnSp>
        <p:nvCxnSpPr>
          <p:cNvPr id="298" name="Google Shape;298;p35"/>
          <p:cNvCxnSpPr/>
          <p:nvPr/>
        </p:nvCxnSpPr>
        <p:spPr>
          <a:xfrm>
            <a:off x="750566" y="636309"/>
            <a:ext cx="7620600" cy="0"/>
          </a:xfrm>
          <a:prstGeom prst="straightConnector1">
            <a:avLst/>
          </a:prstGeom>
          <a:noFill/>
          <a:ln w="12700" cap="flat" cmpd="sng">
            <a:solidFill>
              <a:srgbClr val="7030A0"/>
            </a:solidFill>
            <a:prstDash val="solid"/>
            <a:miter lim="800000"/>
            <a:headEnd type="none" w="sm" len="sm"/>
            <a:tailEnd type="none" w="sm" len="sm"/>
          </a:ln>
        </p:spPr>
      </p:cxnSp>
      <p:cxnSp>
        <p:nvCxnSpPr>
          <p:cNvPr id="299" name="Google Shape;299;p35"/>
          <p:cNvCxnSpPr/>
          <p:nvPr/>
        </p:nvCxnSpPr>
        <p:spPr>
          <a:xfrm>
            <a:off x="750566" y="4458878"/>
            <a:ext cx="7620600" cy="0"/>
          </a:xfrm>
          <a:prstGeom prst="straightConnector1">
            <a:avLst/>
          </a:prstGeom>
          <a:noFill/>
          <a:ln w="12700" cap="flat" cmpd="sng">
            <a:solidFill>
              <a:srgbClr val="7030A0"/>
            </a:solidFill>
            <a:prstDash val="solid"/>
            <a:miter lim="800000"/>
            <a:headEnd type="none" w="sm" len="sm"/>
            <a:tailEnd type="none" w="sm" len="sm"/>
          </a:ln>
        </p:spPr>
      </p:cxnSp>
      <p:sp>
        <p:nvSpPr>
          <p:cNvPr id="300" name="Google Shape;300;p35"/>
          <p:cNvSpPr/>
          <p:nvPr/>
        </p:nvSpPr>
        <p:spPr>
          <a:xfrm>
            <a:off x="691444" y="694800"/>
            <a:ext cx="6348900" cy="516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2700">
                <a:solidFill>
                  <a:srgbClr val="666666"/>
                </a:solidFill>
                <a:latin typeface="Open Sans SemiBold"/>
                <a:ea typeface="Open Sans SemiBold"/>
                <a:cs typeface="Open Sans SemiBold"/>
                <a:sym typeface="Open Sans SemiBold"/>
              </a:rPr>
              <a:t>Future works</a:t>
            </a:r>
            <a:endParaRPr sz="2700">
              <a:solidFill>
                <a:srgbClr val="666666"/>
              </a:solidFill>
              <a:latin typeface="Open Sans SemiBold"/>
              <a:ea typeface="Open Sans SemiBold"/>
              <a:cs typeface="Open Sans SemiBold"/>
              <a:sym typeface="Open Sans SemiBold"/>
            </a:endParaRPr>
          </a:p>
        </p:txBody>
      </p:sp>
      <p:sp>
        <p:nvSpPr>
          <p:cNvPr id="301" name="Google Shape;301;p35"/>
          <p:cNvSpPr/>
          <p:nvPr/>
        </p:nvSpPr>
        <p:spPr>
          <a:xfrm>
            <a:off x="691451" y="418575"/>
            <a:ext cx="2650800" cy="19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800">
                <a:solidFill>
                  <a:srgbClr val="008EC0"/>
                </a:solidFill>
              </a:rPr>
              <a:t>Facial Emotion Detection Based on HD Computing</a:t>
            </a:r>
            <a:endParaRPr sz="1100"/>
          </a:p>
        </p:txBody>
      </p:sp>
      <p:pic>
        <p:nvPicPr>
          <p:cNvPr id="302" name="Google Shape;302;p35"/>
          <p:cNvPicPr preferRelativeResize="0"/>
          <p:nvPr/>
        </p:nvPicPr>
        <p:blipFill>
          <a:blip r:embed="rId3">
            <a:alphaModFix/>
          </a:blip>
          <a:stretch>
            <a:fillRect/>
          </a:stretch>
        </p:blipFill>
        <p:spPr>
          <a:xfrm>
            <a:off x="750575" y="1379725"/>
            <a:ext cx="3783424" cy="2681125"/>
          </a:xfrm>
          <a:prstGeom prst="rect">
            <a:avLst/>
          </a:prstGeom>
          <a:noFill/>
          <a:ln>
            <a:noFill/>
          </a:ln>
        </p:spPr>
      </p:pic>
      <p:sp>
        <p:nvSpPr>
          <p:cNvPr id="303" name="Google Shape;303;p35"/>
          <p:cNvSpPr txBox="1"/>
          <p:nvPr/>
        </p:nvSpPr>
        <p:spPr>
          <a:xfrm>
            <a:off x="750575" y="4444400"/>
            <a:ext cx="4363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t>https://www.youtube.com/watch?v=V_rr7pDPdNM&amp;ab_channel=Affectiva</a:t>
            </a:r>
            <a:endParaRPr sz="1000"/>
          </a:p>
        </p:txBody>
      </p:sp>
      <p:pic>
        <p:nvPicPr>
          <p:cNvPr id="304" name="Google Shape;304;p35"/>
          <p:cNvPicPr preferRelativeResize="0"/>
          <p:nvPr/>
        </p:nvPicPr>
        <p:blipFill>
          <a:blip r:embed="rId4">
            <a:alphaModFix/>
          </a:blip>
          <a:stretch>
            <a:fillRect/>
          </a:stretch>
        </p:blipFill>
        <p:spPr>
          <a:xfrm>
            <a:off x="4587750" y="1379725"/>
            <a:ext cx="3783424" cy="2681150"/>
          </a:xfrm>
          <a:prstGeom prst="rect">
            <a:avLst/>
          </a:prstGeom>
          <a:noFill/>
          <a:ln>
            <a:noFill/>
          </a:ln>
        </p:spPr>
      </p:pic>
      <p:sp>
        <p:nvSpPr>
          <p:cNvPr id="305" name="Google Shape;305;p35"/>
          <p:cNvSpPr txBox="1"/>
          <p:nvPr/>
        </p:nvSpPr>
        <p:spPr>
          <a:xfrm>
            <a:off x="5064925" y="444440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t>https://youtu.be/j0z4FweCy4M?t=7712</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6"/>
          <p:cNvSpPr/>
          <p:nvPr/>
        </p:nvSpPr>
        <p:spPr>
          <a:xfrm>
            <a:off x="1005000" y="2808325"/>
            <a:ext cx="7134000" cy="1572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txBox="1"/>
          <p:nvPr/>
        </p:nvSpPr>
        <p:spPr>
          <a:xfrm>
            <a:off x="1262175" y="3398500"/>
            <a:ext cx="6643800" cy="1154400"/>
          </a:xfrm>
          <a:prstGeom prst="rect">
            <a:avLst/>
          </a:prstGeom>
          <a:noFill/>
          <a:ln>
            <a:noFill/>
          </a:ln>
        </p:spPr>
        <p:txBody>
          <a:bodyPr spcFirstLastPara="1" wrap="square" lIns="91425" tIns="91425" rIns="91425" bIns="91425" anchor="t" anchorCtr="0">
            <a:spAutoFit/>
          </a:bodyPr>
          <a:lstStyle/>
          <a:p>
            <a:pPr marL="457200" lvl="0" indent="-273050" algn="l" rtl="0">
              <a:spcBef>
                <a:spcPts val="0"/>
              </a:spcBef>
              <a:spcAft>
                <a:spcPts val="0"/>
              </a:spcAft>
              <a:buClr>
                <a:schemeClr val="dk1"/>
              </a:buClr>
              <a:buSzPts val="700"/>
              <a:buAutoNum type="arabicPeriod"/>
            </a:pPr>
            <a:r>
              <a:rPr lang="ko" sz="700">
                <a:solidFill>
                  <a:schemeClr val="dk1"/>
                </a:solidFill>
              </a:rPr>
              <a:t> A. Hernandez-Cane, N. Matsumoto, E. Ping and M. Imani, "OnlineHD: Robust, Efficient, and Single-Pass Online Learning Using Hyperdimensional System," 2021 Design, Automation &amp; Test in Europe Conference &amp; Exhibition (DATE), 2021, pp. 56-61, doi: 10.23919/DATE51398.2021.9474107.</a:t>
            </a:r>
            <a:endParaRPr sz="700">
              <a:solidFill>
                <a:schemeClr val="dk1"/>
              </a:solidFill>
            </a:endParaRPr>
          </a:p>
          <a:p>
            <a:pPr marL="457200" lvl="0" indent="0" algn="l" rtl="0">
              <a:spcBef>
                <a:spcPts val="0"/>
              </a:spcBef>
              <a:spcAft>
                <a:spcPts val="0"/>
              </a:spcAft>
              <a:buNone/>
            </a:pPr>
            <a:endParaRPr sz="700">
              <a:solidFill>
                <a:schemeClr val="dk1"/>
              </a:solidFill>
            </a:endParaRPr>
          </a:p>
          <a:p>
            <a:pPr marL="457200" lvl="0" indent="0" algn="l" rtl="0">
              <a:spcBef>
                <a:spcPts val="0"/>
              </a:spcBef>
              <a:spcAft>
                <a:spcPts val="0"/>
              </a:spcAft>
              <a:buNone/>
            </a:pPr>
            <a:endParaRPr sz="700">
              <a:solidFill>
                <a:schemeClr val="dk1"/>
              </a:solidFill>
            </a:endParaRPr>
          </a:p>
          <a:p>
            <a:pPr marL="457200" lvl="0" indent="-273050" algn="l" rtl="0">
              <a:spcBef>
                <a:spcPts val="0"/>
              </a:spcBef>
              <a:spcAft>
                <a:spcPts val="0"/>
              </a:spcAft>
              <a:buClr>
                <a:schemeClr val="dk1"/>
              </a:buClr>
              <a:buSzPts val="700"/>
              <a:buAutoNum type="arabicPeriod"/>
            </a:pPr>
            <a:r>
              <a:rPr lang="ko" sz="700">
                <a:solidFill>
                  <a:schemeClr val="dk1"/>
                </a:solidFill>
              </a:rPr>
              <a:t> M. Imani, D. Kong, A. Rahimi and T. Rosing, "VoiceHD: Hyperdimensional Computing for Efficient Speech Recognition," 2017 IEEE International Conference on Rebooting Computing (ICRC), 2017, pp. 1-8, doi: 10.1109/ICRC.2017.8123650.</a:t>
            </a:r>
            <a:endParaRPr sz="700">
              <a:solidFill>
                <a:schemeClr val="dk1"/>
              </a:solidFill>
            </a:endParaRPr>
          </a:p>
          <a:p>
            <a:pPr marL="457200" lvl="0" indent="0" algn="l" rtl="0">
              <a:spcBef>
                <a:spcPts val="0"/>
              </a:spcBef>
              <a:spcAft>
                <a:spcPts val="0"/>
              </a:spcAft>
              <a:buNone/>
            </a:pPr>
            <a:endParaRPr sz="700">
              <a:solidFill>
                <a:schemeClr val="dk1"/>
              </a:solidFill>
            </a:endParaRPr>
          </a:p>
          <a:p>
            <a:pPr marL="457200" lvl="0" indent="0" algn="l" rtl="0">
              <a:spcBef>
                <a:spcPts val="0"/>
              </a:spcBef>
              <a:spcAft>
                <a:spcPts val="0"/>
              </a:spcAft>
              <a:buNone/>
            </a:pPr>
            <a:endParaRPr sz="700">
              <a:solidFill>
                <a:schemeClr val="dk1"/>
              </a:solidFill>
            </a:endParaRPr>
          </a:p>
          <a:p>
            <a:pPr marL="457200" lvl="0" indent="0" algn="l" rtl="0">
              <a:spcBef>
                <a:spcPts val="0"/>
              </a:spcBef>
              <a:spcAft>
                <a:spcPts val="0"/>
              </a:spcAft>
              <a:buNone/>
            </a:pPr>
            <a:endParaRPr sz="700">
              <a:solidFill>
                <a:schemeClr val="dk1"/>
              </a:solidFill>
            </a:endParaRPr>
          </a:p>
        </p:txBody>
      </p:sp>
      <p:sp>
        <p:nvSpPr>
          <p:cNvPr id="312" name="Google Shape;312;p36"/>
          <p:cNvSpPr txBox="1"/>
          <p:nvPr/>
        </p:nvSpPr>
        <p:spPr>
          <a:xfrm>
            <a:off x="1432575" y="3013600"/>
            <a:ext cx="1689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solidFill>
                  <a:schemeClr val="dk1"/>
                </a:solidFill>
              </a:rPr>
              <a:t>References</a:t>
            </a:r>
            <a:endParaRPr sz="1300">
              <a:solidFill>
                <a:schemeClr val="dk1"/>
              </a:solidFill>
            </a:endParaRPr>
          </a:p>
        </p:txBody>
      </p:sp>
      <p:pic>
        <p:nvPicPr>
          <p:cNvPr id="313" name="Google Shape;313;p36"/>
          <p:cNvPicPr preferRelativeResize="0"/>
          <p:nvPr/>
        </p:nvPicPr>
        <p:blipFill>
          <a:blip r:embed="rId3">
            <a:alphaModFix/>
          </a:blip>
          <a:stretch>
            <a:fillRect/>
          </a:stretch>
        </p:blipFill>
        <p:spPr>
          <a:xfrm>
            <a:off x="1503475" y="728700"/>
            <a:ext cx="1240733" cy="1262099"/>
          </a:xfrm>
          <a:prstGeom prst="rect">
            <a:avLst/>
          </a:prstGeom>
          <a:noFill/>
          <a:ln>
            <a:noFill/>
          </a:ln>
        </p:spPr>
      </p:pic>
      <p:pic>
        <p:nvPicPr>
          <p:cNvPr id="314" name="Google Shape;314;p36"/>
          <p:cNvPicPr preferRelativeResize="0"/>
          <p:nvPr/>
        </p:nvPicPr>
        <p:blipFill>
          <a:blip r:embed="rId4">
            <a:alphaModFix/>
          </a:blip>
          <a:stretch>
            <a:fillRect/>
          </a:stretch>
        </p:blipFill>
        <p:spPr>
          <a:xfrm>
            <a:off x="3135580" y="728700"/>
            <a:ext cx="1240733" cy="1262099"/>
          </a:xfrm>
          <a:prstGeom prst="rect">
            <a:avLst/>
          </a:prstGeom>
          <a:noFill/>
          <a:ln>
            <a:noFill/>
          </a:ln>
        </p:spPr>
      </p:pic>
      <p:pic>
        <p:nvPicPr>
          <p:cNvPr id="315" name="Google Shape;315;p36"/>
          <p:cNvPicPr preferRelativeResize="0"/>
          <p:nvPr/>
        </p:nvPicPr>
        <p:blipFill>
          <a:blip r:embed="rId5">
            <a:alphaModFix/>
          </a:blip>
          <a:stretch>
            <a:fillRect/>
          </a:stretch>
        </p:blipFill>
        <p:spPr>
          <a:xfrm>
            <a:off x="4767686" y="728700"/>
            <a:ext cx="1240731" cy="1262100"/>
          </a:xfrm>
          <a:prstGeom prst="rect">
            <a:avLst/>
          </a:prstGeom>
          <a:noFill/>
          <a:ln>
            <a:noFill/>
          </a:ln>
        </p:spPr>
      </p:pic>
      <p:pic>
        <p:nvPicPr>
          <p:cNvPr id="316" name="Google Shape;316;p36"/>
          <p:cNvPicPr preferRelativeResize="0"/>
          <p:nvPr/>
        </p:nvPicPr>
        <p:blipFill rotWithShape="1">
          <a:blip r:embed="rId6">
            <a:alphaModFix/>
          </a:blip>
          <a:srcRect l="7344" t="6273" r="68685" b="57587"/>
          <a:stretch/>
        </p:blipFill>
        <p:spPr>
          <a:xfrm>
            <a:off x="6399791" y="728700"/>
            <a:ext cx="1240735" cy="1262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grpSp>
        <p:nvGrpSpPr>
          <p:cNvPr id="321" name="Google Shape;321;p37"/>
          <p:cNvGrpSpPr/>
          <p:nvPr/>
        </p:nvGrpSpPr>
        <p:grpSpPr>
          <a:xfrm>
            <a:off x="3018902" y="2077655"/>
            <a:ext cx="3260700" cy="531000"/>
            <a:chOff x="3922169" y="2967335"/>
            <a:chExt cx="4347600" cy="708000"/>
          </a:xfrm>
        </p:grpSpPr>
        <p:sp>
          <p:nvSpPr>
            <p:cNvPr id="322" name="Google Shape;322;p37"/>
            <p:cNvSpPr txBox="1"/>
            <p:nvPr/>
          </p:nvSpPr>
          <p:spPr>
            <a:xfrm>
              <a:off x="3922169" y="2967335"/>
              <a:ext cx="4347600" cy="708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3000">
                  <a:solidFill>
                    <a:schemeClr val="lt1"/>
                  </a:solidFill>
                </a:rPr>
                <a:t>Thank You!</a:t>
              </a:r>
              <a:endParaRPr sz="1100"/>
            </a:p>
          </p:txBody>
        </p:sp>
        <p:cxnSp>
          <p:nvCxnSpPr>
            <p:cNvPr id="323" name="Google Shape;323;p37"/>
            <p:cNvCxnSpPr/>
            <p:nvPr/>
          </p:nvCxnSpPr>
          <p:spPr>
            <a:xfrm>
              <a:off x="4152899" y="3638746"/>
              <a:ext cx="3856200" cy="0"/>
            </a:xfrm>
            <a:prstGeom prst="straightConnector1">
              <a:avLst/>
            </a:prstGeom>
            <a:noFill/>
            <a:ln w="12700" cap="flat" cmpd="sng">
              <a:solidFill>
                <a:schemeClr val="lt1"/>
              </a:solidFill>
              <a:prstDash val="solid"/>
              <a:miter lim="800000"/>
              <a:headEnd type="none" w="sm" len="sm"/>
              <a:tailEnd type="none" w="sm" len="sm"/>
            </a:ln>
          </p:spPr>
        </p:cxnSp>
      </p:grpSp>
      <p:sp>
        <p:nvSpPr>
          <p:cNvPr id="324" name="Google Shape;324;p37"/>
          <p:cNvSpPr txBox="1"/>
          <p:nvPr/>
        </p:nvSpPr>
        <p:spPr>
          <a:xfrm>
            <a:off x="3018902" y="2534855"/>
            <a:ext cx="32607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3000">
                <a:solidFill>
                  <a:schemeClr val="lt1"/>
                </a:solidFill>
              </a:rPr>
              <a:t>Q&amp;A</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8EC0"/>
            </a:gs>
            <a:gs pos="14000">
              <a:srgbClr val="008EC0"/>
            </a:gs>
            <a:gs pos="85000">
              <a:srgbClr val="7030A0"/>
            </a:gs>
            <a:gs pos="100000">
              <a:srgbClr val="7030A0"/>
            </a:gs>
          </a:gsLst>
          <a:lin ang="13500032" scaled="0"/>
        </a:gradFill>
        <a:effectLst/>
      </p:bgPr>
    </p:bg>
    <p:spTree>
      <p:nvGrpSpPr>
        <p:cNvPr id="1" name="Shape 136"/>
        <p:cNvGrpSpPr/>
        <p:nvPr/>
      </p:nvGrpSpPr>
      <p:grpSpPr>
        <a:xfrm>
          <a:off x="0" y="0"/>
          <a:ext cx="0" cy="0"/>
          <a:chOff x="0" y="0"/>
          <a:chExt cx="0" cy="0"/>
        </a:xfrm>
      </p:grpSpPr>
      <p:sp>
        <p:nvSpPr>
          <p:cNvPr id="137" name="Google Shape;137;p26"/>
          <p:cNvSpPr/>
          <p:nvPr/>
        </p:nvSpPr>
        <p:spPr>
          <a:xfrm>
            <a:off x="625125" y="1655763"/>
            <a:ext cx="3788400" cy="1201800"/>
          </a:xfrm>
          <a:prstGeom prst="rect">
            <a:avLst/>
          </a:prstGeom>
          <a:no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8" name="Google Shape;138;p26"/>
          <p:cNvSpPr/>
          <p:nvPr/>
        </p:nvSpPr>
        <p:spPr>
          <a:xfrm>
            <a:off x="4524500" y="1654213"/>
            <a:ext cx="3788400" cy="1201800"/>
          </a:xfrm>
          <a:prstGeom prst="rect">
            <a:avLst/>
          </a:prstGeom>
          <a:no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9" name="Google Shape;139;p26"/>
          <p:cNvSpPr/>
          <p:nvPr/>
        </p:nvSpPr>
        <p:spPr>
          <a:xfrm>
            <a:off x="625125" y="3531838"/>
            <a:ext cx="3788400" cy="1201800"/>
          </a:xfrm>
          <a:prstGeom prst="rect">
            <a:avLst/>
          </a:prstGeom>
          <a:no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0" name="Google Shape;140;p26"/>
          <p:cNvSpPr/>
          <p:nvPr/>
        </p:nvSpPr>
        <p:spPr>
          <a:xfrm>
            <a:off x="4524500" y="3531838"/>
            <a:ext cx="3788400" cy="1201800"/>
          </a:xfrm>
          <a:prstGeom prst="rect">
            <a:avLst/>
          </a:prstGeom>
          <a:no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1" name="Google Shape;141;p26"/>
          <p:cNvSpPr txBox="1"/>
          <p:nvPr/>
        </p:nvSpPr>
        <p:spPr>
          <a:xfrm>
            <a:off x="625043" y="357250"/>
            <a:ext cx="2250900" cy="515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900">
                <a:solidFill>
                  <a:schemeClr val="lt1"/>
                </a:solidFill>
                <a:latin typeface="Open Sans SemiBold"/>
                <a:ea typeface="Open Sans SemiBold"/>
                <a:cs typeface="Open Sans SemiBold"/>
                <a:sym typeface="Open Sans SemiBold"/>
              </a:rPr>
              <a:t>Content</a:t>
            </a:r>
            <a:endParaRPr sz="2900">
              <a:solidFill>
                <a:schemeClr val="lt1"/>
              </a:solidFill>
              <a:latin typeface="Open Sans SemiBold"/>
              <a:ea typeface="Open Sans SemiBold"/>
              <a:cs typeface="Open Sans SemiBold"/>
              <a:sym typeface="Open Sans SemiBold"/>
            </a:endParaRPr>
          </a:p>
        </p:txBody>
      </p:sp>
      <p:cxnSp>
        <p:nvCxnSpPr>
          <p:cNvPr id="142" name="Google Shape;142;p26"/>
          <p:cNvCxnSpPr/>
          <p:nvPr/>
        </p:nvCxnSpPr>
        <p:spPr>
          <a:xfrm rot="10800000" flipH="1">
            <a:off x="2303850" y="650575"/>
            <a:ext cx="6009000" cy="13800"/>
          </a:xfrm>
          <a:prstGeom prst="straightConnector1">
            <a:avLst/>
          </a:prstGeom>
          <a:noFill/>
          <a:ln w="12700" cap="flat" cmpd="sng">
            <a:solidFill>
              <a:schemeClr val="lt1"/>
            </a:solidFill>
            <a:prstDash val="solid"/>
            <a:miter lim="800000"/>
            <a:headEnd type="none" w="sm" len="sm"/>
            <a:tailEnd type="none" w="sm" len="sm"/>
          </a:ln>
        </p:spPr>
      </p:cxnSp>
      <p:sp>
        <p:nvSpPr>
          <p:cNvPr id="143" name="Google Shape;143;p26"/>
          <p:cNvSpPr txBox="1"/>
          <p:nvPr/>
        </p:nvSpPr>
        <p:spPr>
          <a:xfrm>
            <a:off x="567983" y="1045444"/>
            <a:ext cx="10740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3600">
                <a:solidFill>
                  <a:schemeClr val="lt1"/>
                </a:solidFill>
                <a:latin typeface="Merriweather"/>
                <a:ea typeface="Merriweather"/>
                <a:cs typeface="Merriweather"/>
                <a:sym typeface="Merriweather"/>
              </a:rPr>
              <a:t>01</a:t>
            </a:r>
            <a:endParaRPr sz="3600">
              <a:latin typeface="Merriweather"/>
              <a:ea typeface="Merriweather"/>
              <a:cs typeface="Merriweather"/>
              <a:sym typeface="Merriweather"/>
            </a:endParaRPr>
          </a:p>
        </p:txBody>
      </p:sp>
      <p:sp>
        <p:nvSpPr>
          <p:cNvPr id="144" name="Google Shape;144;p26"/>
          <p:cNvSpPr txBox="1"/>
          <p:nvPr/>
        </p:nvSpPr>
        <p:spPr>
          <a:xfrm>
            <a:off x="4524508" y="1045457"/>
            <a:ext cx="10740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3600">
                <a:solidFill>
                  <a:schemeClr val="lt1"/>
                </a:solidFill>
                <a:latin typeface="Merriweather"/>
                <a:ea typeface="Merriweather"/>
                <a:cs typeface="Merriweather"/>
                <a:sym typeface="Merriweather"/>
              </a:rPr>
              <a:t>02</a:t>
            </a:r>
            <a:endParaRPr sz="3600">
              <a:latin typeface="Merriweather"/>
              <a:ea typeface="Merriweather"/>
              <a:cs typeface="Merriweather"/>
              <a:sym typeface="Merriweather"/>
            </a:endParaRPr>
          </a:p>
        </p:txBody>
      </p:sp>
      <p:sp>
        <p:nvSpPr>
          <p:cNvPr id="145" name="Google Shape;145;p26"/>
          <p:cNvSpPr txBox="1"/>
          <p:nvPr/>
        </p:nvSpPr>
        <p:spPr>
          <a:xfrm>
            <a:off x="625058" y="2908444"/>
            <a:ext cx="10740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3600">
                <a:solidFill>
                  <a:schemeClr val="lt1"/>
                </a:solidFill>
                <a:latin typeface="Merriweather"/>
                <a:ea typeface="Merriweather"/>
                <a:cs typeface="Merriweather"/>
                <a:sym typeface="Merriweather"/>
              </a:rPr>
              <a:t>03</a:t>
            </a:r>
            <a:endParaRPr sz="3600">
              <a:latin typeface="Merriweather"/>
              <a:ea typeface="Merriweather"/>
              <a:cs typeface="Merriweather"/>
              <a:sym typeface="Merriweather"/>
            </a:endParaRPr>
          </a:p>
        </p:txBody>
      </p:sp>
      <p:sp>
        <p:nvSpPr>
          <p:cNvPr id="146" name="Google Shape;146;p26"/>
          <p:cNvSpPr txBox="1"/>
          <p:nvPr/>
        </p:nvSpPr>
        <p:spPr>
          <a:xfrm>
            <a:off x="4524508" y="2908457"/>
            <a:ext cx="10740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3600">
                <a:solidFill>
                  <a:schemeClr val="lt1"/>
                </a:solidFill>
                <a:latin typeface="Merriweather"/>
                <a:ea typeface="Merriweather"/>
                <a:cs typeface="Merriweather"/>
                <a:sym typeface="Merriweather"/>
              </a:rPr>
              <a:t>04</a:t>
            </a:r>
            <a:endParaRPr sz="3600">
              <a:latin typeface="Merriweather"/>
              <a:ea typeface="Merriweather"/>
              <a:cs typeface="Merriweather"/>
              <a:sym typeface="Merriweather"/>
            </a:endParaRPr>
          </a:p>
        </p:txBody>
      </p:sp>
      <p:sp>
        <p:nvSpPr>
          <p:cNvPr id="147" name="Google Shape;147;p26"/>
          <p:cNvSpPr txBox="1"/>
          <p:nvPr/>
        </p:nvSpPr>
        <p:spPr>
          <a:xfrm>
            <a:off x="681800" y="1789894"/>
            <a:ext cx="1507800" cy="3540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400">
                <a:solidFill>
                  <a:srgbClr val="F3F3F3"/>
                </a:solidFill>
                <a:latin typeface="Verdana"/>
                <a:ea typeface="Verdana"/>
                <a:cs typeface="Verdana"/>
                <a:sym typeface="Verdana"/>
              </a:rPr>
              <a:t>● Background</a:t>
            </a:r>
            <a:endParaRPr sz="1400">
              <a:solidFill>
                <a:srgbClr val="F3F3F3"/>
              </a:solidFill>
              <a:latin typeface="Verdana"/>
              <a:ea typeface="Verdana"/>
              <a:cs typeface="Verdana"/>
              <a:sym typeface="Verdana"/>
            </a:endParaRPr>
          </a:p>
        </p:txBody>
      </p:sp>
      <p:sp>
        <p:nvSpPr>
          <p:cNvPr id="148" name="Google Shape;148;p26"/>
          <p:cNvSpPr txBox="1"/>
          <p:nvPr/>
        </p:nvSpPr>
        <p:spPr>
          <a:xfrm>
            <a:off x="4654400" y="3728650"/>
            <a:ext cx="3642000" cy="3540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400">
                <a:solidFill>
                  <a:srgbClr val="F3F3F3"/>
                </a:solidFill>
                <a:latin typeface="Verdana"/>
                <a:ea typeface="Verdana"/>
                <a:cs typeface="Verdana"/>
                <a:sym typeface="Verdana"/>
              </a:rPr>
              <a:t>● Results</a:t>
            </a:r>
            <a:endParaRPr sz="1400">
              <a:solidFill>
                <a:srgbClr val="F3F3F3"/>
              </a:solidFill>
              <a:latin typeface="Verdana"/>
              <a:ea typeface="Verdana"/>
              <a:cs typeface="Verdana"/>
              <a:sym typeface="Verdana"/>
            </a:endParaRPr>
          </a:p>
        </p:txBody>
      </p:sp>
      <p:sp>
        <p:nvSpPr>
          <p:cNvPr id="149" name="Google Shape;149;p26"/>
          <p:cNvSpPr txBox="1"/>
          <p:nvPr/>
        </p:nvSpPr>
        <p:spPr>
          <a:xfrm>
            <a:off x="4654405" y="4123516"/>
            <a:ext cx="3642000" cy="3540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400">
                <a:solidFill>
                  <a:srgbClr val="F3F3F3"/>
                </a:solidFill>
                <a:latin typeface="Verdana"/>
                <a:ea typeface="Verdana"/>
                <a:cs typeface="Verdana"/>
                <a:sym typeface="Verdana"/>
              </a:rPr>
              <a:t>● </a:t>
            </a:r>
            <a:r>
              <a:rPr lang="ko">
                <a:solidFill>
                  <a:srgbClr val="F3F3F3"/>
                </a:solidFill>
                <a:latin typeface="Verdana"/>
                <a:ea typeface="Verdana"/>
                <a:cs typeface="Verdana"/>
                <a:sym typeface="Verdana"/>
              </a:rPr>
              <a:t>Future Works</a:t>
            </a:r>
            <a:endParaRPr sz="1400">
              <a:solidFill>
                <a:srgbClr val="F3F3F3"/>
              </a:solidFill>
              <a:latin typeface="Verdana"/>
              <a:ea typeface="Verdana"/>
              <a:cs typeface="Verdana"/>
              <a:sym typeface="Verdana"/>
            </a:endParaRPr>
          </a:p>
        </p:txBody>
      </p:sp>
      <p:sp>
        <p:nvSpPr>
          <p:cNvPr id="150" name="Google Shape;150;p26"/>
          <p:cNvSpPr txBox="1"/>
          <p:nvPr/>
        </p:nvSpPr>
        <p:spPr>
          <a:xfrm>
            <a:off x="681807" y="3582725"/>
            <a:ext cx="3515100" cy="3540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400">
                <a:solidFill>
                  <a:srgbClr val="F3F3F3"/>
                </a:solidFill>
                <a:latin typeface="Verdana"/>
                <a:ea typeface="Verdana"/>
                <a:cs typeface="Verdana"/>
                <a:sym typeface="Verdana"/>
              </a:rPr>
              <a:t>● Facial</a:t>
            </a:r>
            <a:r>
              <a:rPr lang="ko">
                <a:solidFill>
                  <a:srgbClr val="F3F3F3"/>
                </a:solidFill>
                <a:latin typeface="Verdana"/>
                <a:ea typeface="Verdana"/>
                <a:cs typeface="Verdana"/>
                <a:sym typeface="Verdana"/>
              </a:rPr>
              <a:t> </a:t>
            </a:r>
            <a:r>
              <a:rPr lang="ko" sz="1400">
                <a:solidFill>
                  <a:srgbClr val="F3F3F3"/>
                </a:solidFill>
                <a:latin typeface="Verdana"/>
                <a:ea typeface="Verdana"/>
                <a:cs typeface="Verdana"/>
                <a:sym typeface="Verdana"/>
              </a:rPr>
              <a:t>Emotion</a:t>
            </a:r>
            <a:endParaRPr sz="1400">
              <a:solidFill>
                <a:srgbClr val="F3F3F3"/>
              </a:solidFill>
              <a:latin typeface="Verdana"/>
              <a:ea typeface="Verdana"/>
              <a:cs typeface="Verdana"/>
              <a:sym typeface="Verdana"/>
            </a:endParaRPr>
          </a:p>
        </p:txBody>
      </p:sp>
      <p:sp>
        <p:nvSpPr>
          <p:cNvPr id="151" name="Google Shape;151;p26"/>
          <p:cNvSpPr txBox="1"/>
          <p:nvPr/>
        </p:nvSpPr>
        <p:spPr>
          <a:xfrm>
            <a:off x="681806" y="3977969"/>
            <a:ext cx="3515100" cy="3540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400">
                <a:solidFill>
                  <a:srgbClr val="F3F3F3"/>
                </a:solidFill>
                <a:latin typeface="Verdana"/>
                <a:ea typeface="Verdana"/>
                <a:cs typeface="Verdana"/>
                <a:sym typeface="Verdana"/>
              </a:rPr>
              <a:t>● Facial</a:t>
            </a:r>
            <a:r>
              <a:rPr lang="ko">
                <a:solidFill>
                  <a:srgbClr val="F3F3F3"/>
                </a:solidFill>
                <a:latin typeface="Verdana"/>
                <a:ea typeface="Verdana"/>
                <a:cs typeface="Verdana"/>
                <a:sym typeface="Verdana"/>
              </a:rPr>
              <a:t> </a:t>
            </a:r>
            <a:r>
              <a:rPr lang="ko" sz="1400">
                <a:solidFill>
                  <a:srgbClr val="F3F3F3"/>
                </a:solidFill>
                <a:latin typeface="Verdana"/>
                <a:ea typeface="Verdana"/>
                <a:cs typeface="Verdana"/>
                <a:sym typeface="Verdana"/>
              </a:rPr>
              <a:t>Detection</a:t>
            </a:r>
            <a:endParaRPr sz="1400">
              <a:solidFill>
                <a:srgbClr val="F3F3F3"/>
              </a:solidFill>
              <a:latin typeface="Verdana"/>
              <a:ea typeface="Verdana"/>
              <a:cs typeface="Verdana"/>
              <a:sym typeface="Verdana"/>
            </a:endParaRPr>
          </a:p>
        </p:txBody>
      </p:sp>
      <p:sp>
        <p:nvSpPr>
          <p:cNvPr id="152" name="Google Shape;152;p26"/>
          <p:cNvSpPr txBox="1"/>
          <p:nvPr/>
        </p:nvSpPr>
        <p:spPr>
          <a:xfrm>
            <a:off x="681851" y="4318800"/>
            <a:ext cx="3675000" cy="3540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400">
                <a:solidFill>
                  <a:srgbClr val="F3F3F3"/>
                </a:solidFill>
                <a:latin typeface="Verdana"/>
                <a:ea typeface="Verdana"/>
                <a:cs typeface="Verdana"/>
                <a:sym typeface="Verdana"/>
              </a:rPr>
              <a:t>● Histogram of</a:t>
            </a:r>
            <a:r>
              <a:rPr lang="ko">
                <a:solidFill>
                  <a:srgbClr val="F3F3F3"/>
                </a:solidFill>
                <a:latin typeface="Verdana"/>
                <a:ea typeface="Verdana"/>
                <a:cs typeface="Verdana"/>
                <a:sym typeface="Verdana"/>
              </a:rPr>
              <a:t> </a:t>
            </a:r>
            <a:r>
              <a:rPr lang="ko" sz="1400">
                <a:solidFill>
                  <a:srgbClr val="F3F3F3"/>
                </a:solidFill>
                <a:latin typeface="Verdana"/>
                <a:ea typeface="Verdana"/>
                <a:cs typeface="Verdana"/>
                <a:sym typeface="Verdana"/>
              </a:rPr>
              <a:t>Oriented Gradient</a:t>
            </a:r>
            <a:endParaRPr sz="1400">
              <a:solidFill>
                <a:srgbClr val="F3F3F3"/>
              </a:solidFill>
              <a:latin typeface="Verdana"/>
              <a:ea typeface="Verdana"/>
              <a:cs typeface="Verdana"/>
              <a:sym typeface="Verdana"/>
            </a:endParaRPr>
          </a:p>
        </p:txBody>
      </p:sp>
      <p:sp>
        <p:nvSpPr>
          <p:cNvPr id="153" name="Google Shape;153;p26"/>
          <p:cNvSpPr txBox="1"/>
          <p:nvPr/>
        </p:nvSpPr>
        <p:spPr>
          <a:xfrm>
            <a:off x="4637889" y="1713250"/>
            <a:ext cx="3675000" cy="3540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400">
                <a:solidFill>
                  <a:srgbClr val="F3F3F3"/>
                </a:solidFill>
                <a:latin typeface="Verdana"/>
                <a:ea typeface="Verdana"/>
                <a:cs typeface="Verdana"/>
                <a:sym typeface="Verdana"/>
              </a:rPr>
              <a:t>● Hyperdimensional</a:t>
            </a:r>
            <a:r>
              <a:rPr lang="ko">
                <a:solidFill>
                  <a:srgbClr val="F3F3F3"/>
                </a:solidFill>
                <a:latin typeface="Verdana"/>
                <a:ea typeface="Verdana"/>
                <a:cs typeface="Verdana"/>
                <a:sym typeface="Verdana"/>
              </a:rPr>
              <a:t> </a:t>
            </a:r>
            <a:r>
              <a:rPr lang="ko" sz="1400">
                <a:solidFill>
                  <a:srgbClr val="F3F3F3"/>
                </a:solidFill>
                <a:latin typeface="Verdana"/>
                <a:ea typeface="Verdana"/>
                <a:cs typeface="Verdana"/>
                <a:sym typeface="Verdana"/>
              </a:rPr>
              <a:t>Computing</a:t>
            </a:r>
            <a:endParaRPr sz="1400">
              <a:solidFill>
                <a:srgbClr val="F3F3F3"/>
              </a:solidFill>
              <a:latin typeface="Verdana"/>
              <a:ea typeface="Verdana"/>
              <a:cs typeface="Verdana"/>
              <a:sym typeface="Verdana"/>
            </a:endParaRPr>
          </a:p>
        </p:txBody>
      </p:sp>
      <p:sp>
        <p:nvSpPr>
          <p:cNvPr id="154" name="Google Shape;154;p26"/>
          <p:cNvSpPr txBox="1"/>
          <p:nvPr/>
        </p:nvSpPr>
        <p:spPr>
          <a:xfrm>
            <a:off x="4637891" y="2510062"/>
            <a:ext cx="3675000" cy="3540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400">
                <a:solidFill>
                  <a:srgbClr val="F3F3F3"/>
                </a:solidFill>
                <a:latin typeface="Verdana"/>
                <a:ea typeface="Verdana"/>
                <a:cs typeface="Verdana"/>
                <a:sym typeface="Verdana"/>
              </a:rPr>
              <a:t>● Level-ID</a:t>
            </a:r>
            <a:endParaRPr sz="1400">
              <a:solidFill>
                <a:srgbClr val="F3F3F3"/>
              </a:solidFill>
              <a:latin typeface="Verdana"/>
              <a:ea typeface="Verdana"/>
              <a:cs typeface="Verdana"/>
              <a:sym typeface="Verdana"/>
            </a:endParaRPr>
          </a:p>
        </p:txBody>
      </p:sp>
      <p:sp>
        <p:nvSpPr>
          <p:cNvPr id="155" name="Google Shape;155;p26"/>
          <p:cNvSpPr txBox="1"/>
          <p:nvPr/>
        </p:nvSpPr>
        <p:spPr>
          <a:xfrm>
            <a:off x="4637900" y="2111657"/>
            <a:ext cx="3675000" cy="3540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400">
                <a:solidFill>
                  <a:srgbClr val="F3F3F3"/>
                </a:solidFill>
                <a:latin typeface="Verdana"/>
                <a:ea typeface="Verdana"/>
                <a:cs typeface="Verdana"/>
                <a:sym typeface="Verdana"/>
              </a:rPr>
              <a:t>● OnlineHD</a:t>
            </a:r>
            <a:endParaRPr sz="1400">
              <a:solidFill>
                <a:srgbClr val="F3F3F3"/>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p27"/>
          <p:cNvSpPr txBox="1"/>
          <p:nvPr/>
        </p:nvSpPr>
        <p:spPr>
          <a:xfrm>
            <a:off x="7554524" y="418575"/>
            <a:ext cx="897900" cy="192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800">
                <a:solidFill>
                  <a:srgbClr val="008EC0"/>
                </a:solidFill>
              </a:rPr>
              <a:t>Section 01</a:t>
            </a:r>
            <a:endParaRPr sz="800">
              <a:solidFill>
                <a:srgbClr val="008EC0"/>
              </a:solidFill>
              <a:latin typeface="Arial"/>
              <a:ea typeface="Arial"/>
              <a:cs typeface="Arial"/>
              <a:sym typeface="Arial"/>
            </a:endParaRPr>
          </a:p>
        </p:txBody>
      </p:sp>
      <p:sp>
        <p:nvSpPr>
          <p:cNvPr id="161" name="Google Shape;161;p27"/>
          <p:cNvSpPr/>
          <p:nvPr/>
        </p:nvSpPr>
        <p:spPr>
          <a:xfrm>
            <a:off x="691450" y="418575"/>
            <a:ext cx="2522700" cy="19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800">
                <a:solidFill>
                  <a:srgbClr val="008EC0"/>
                </a:solidFill>
              </a:rPr>
              <a:t>Facial Emotion Detection Based on HD Computing</a:t>
            </a:r>
            <a:endParaRPr sz="1100"/>
          </a:p>
        </p:txBody>
      </p:sp>
      <p:cxnSp>
        <p:nvCxnSpPr>
          <p:cNvPr id="162" name="Google Shape;162;p27"/>
          <p:cNvCxnSpPr/>
          <p:nvPr/>
        </p:nvCxnSpPr>
        <p:spPr>
          <a:xfrm>
            <a:off x="750566" y="636309"/>
            <a:ext cx="7620600" cy="0"/>
          </a:xfrm>
          <a:prstGeom prst="straightConnector1">
            <a:avLst/>
          </a:prstGeom>
          <a:noFill/>
          <a:ln w="12700" cap="flat" cmpd="sng">
            <a:solidFill>
              <a:srgbClr val="7030A0"/>
            </a:solidFill>
            <a:prstDash val="solid"/>
            <a:miter lim="800000"/>
            <a:headEnd type="none" w="sm" len="sm"/>
            <a:tailEnd type="none" w="sm" len="sm"/>
          </a:ln>
        </p:spPr>
      </p:cxnSp>
      <p:cxnSp>
        <p:nvCxnSpPr>
          <p:cNvPr id="163" name="Google Shape;163;p27"/>
          <p:cNvCxnSpPr/>
          <p:nvPr/>
        </p:nvCxnSpPr>
        <p:spPr>
          <a:xfrm>
            <a:off x="750566" y="4458878"/>
            <a:ext cx="7620600" cy="0"/>
          </a:xfrm>
          <a:prstGeom prst="straightConnector1">
            <a:avLst/>
          </a:prstGeom>
          <a:noFill/>
          <a:ln w="12700" cap="flat" cmpd="sng">
            <a:solidFill>
              <a:srgbClr val="7030A0"/>
            </a:solidFill>
            <a:prstDash val="solid"/>
            <a:miter lim="800000"/>
            <a:headEnd type="none" w="sm" len="sm"/>
            <a:tailEnd type="none" w="sm" len="sm"/>
          </a:ln>
        </p:spPr>
      </p:cxnSp>
      <p:sp>
        <p:nvSpPr>
          <p:cNvPr id="164" name="Google Shape;164;p27"/>
          <p:cNvSpPr/>
          <p:nvPr/>
        </p:nvSpPr>
        <p:spPr>
          <a:xfrm>
            <a:off x="3445950" y="4509349"/>
            <a:ext cx="4925100" cy="3882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SzPts val="800"/>
              <a:buNone/>
            </a:pPr>
            <a:r>
              <a:rPr lang="ko" sz="900" u="sng">
                <a:solidFill>
                  <a:srgbClr val="0097A7"/>
                </a:solidFill>
                <a:hlinkClick r:id="rId3">
                  <a:extLst>
                    <a:ext uri="{A12FA001-AC4F-418D-AE19-62706E023703}">
                      <ahyp:hlinkClr xmlns:ahyp="http://schemas.microsoft.com/office/drawing/2018/hyperlinkcolor" val="tx"/>
                    </a:ext>
                  </a:extLst>
                </a:hlinkClick>
              </a:rPr>
              <a:t>http://moimani.weebly.com/research.html</a:t>
            </a:r>
            <a:endParaRPr sz="900">
              <a:solidFill>
                <a:srgbClr val="445569"/>
              </a:solidFill>
            </a:endParaRPr>
          </a:p>
          <a:p>
            <a:pPr marL="0" lvl="0" indent="0" algn="r" rtl="0">
              <a:spcBef>
                <a:spcPts val="0"/>
              </a:spcBef>
              <a:spcAft>
                <a:spcPts val="0"/>
              </a:spcAft>
              <a:buSzPts val="800"/>
              <a:buNone/>
            </a:pPr>
            <a:r>
              <a:rPr lang="ko" sz="900">
                <a:solidFill>
                  <a:srgbClr val="445569"/>
                </a:solidFill>
              </a:rPr>
              <a:t>Brain_Inspired Hyperdimensional Computing Preview Image</a:t>
            </a:r>
            <a:endParaRPr sz="900">
              <a:solidFill>
                <a:srgbClr val="445569"/>
              </a:solidFill>
            </a:endParaRPr>
          </a:p>
          <a:p>
            <a:pPr marL="0" marR="0" lvl="0" indent="0" algn="r" rtl="0">
              <a:spcBef>
                <a:spcPts val="0"/>
              </a:spcBef>
              <a:spcAft>
                <a:spcPts val="0"/>
              </a:spcAft>
              <a:buNone/>
            </a:pPr>
            <a:endParaRPr sz="900">
              <a:solidFill>
                <a:srgbClr val="008EC0"/>
              </a:solidFill>
            </a:endParaRPr>
          </a:p>
        </p:txBody>
      </p:sp>
      <p:sp>
        <p:nvSpPr>
          <p:cNvPr id="165" name="Google Shape;165;p27"/>
          <p:cNvSpPr/>
          <p:nvPr/>
        </p:nvSpPr>
        <p:spPr>
          <a:xfrm>
            <a:off x="691444" y="694803"/>
            <a:ext cx="2244600" cy="516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2700">
                <a:solidFill>
                  <a:srgbClr val="666666"/>
                </a:solidFill>
                <a:latin typeface="Open Sans SemiBold"/>
                <a:ea typeface="Open Sans SemiBold"/>
                <a:cs typeface="Open Sans SemiBold"/>
                <a:sym typeface="Open Sans SemiBold"/>
              </a:rPr>
              <a:t>Background</a:t>
            </a:r>
            <a:endParaRPr sz="2700">
              <a:solidFill>
                <a:srgbClr val="666666"/>
              </a:solidFill>
              <a:latin typeface="Open Sans SemiBold"/>
              <a:ea typeface="Open Sans SemiBold"/>
              <a:cs typeface="Open Sans SemiBold"/>
              <a:sym typeface="Open Sans SemiBold"/>
            </a:endParaRPr>
          </a:p>
        </p:txBody>
      </p:sp>
      <p:pic>
        <p:nvPicPr>
          <p:cNvPr id="166" name="Google Shape;166;p27"/>
          <p:cNvPicPr preferRelativeResize="0"/>
          <p:nvPr/>
        </p:nvPicPr>
        <p:blipFill>
          <a:blip r:embed="rId4">
            <a:alphaModFix/>
          </a:blip>
          <a:stretch>
            <a:fillRect/>
          </a:stretch>
        </p:blipFill>
        <p:spPr>
          <a:xfrm>
            <a:off x="4821037" y="1383750"/>
            <a:ext cx="3339971" cy="2549588"/>
          </a:xfrm>
          <a:prstGeom prst="rect">
            <a:avLst/>
          </a:prstGeom>
          <a:noFill/>
          <a:ln>
            <a:noFill/>
          </a:ln>
        </p:spPr>
      </p:pic>
      <p:pic>
        <p:nvPicPr>
          <p:cNvPr id="167" name="Google Shape;167;p27"/>
          <p:cNvPicPr preferRelativeResize="0"/>
          <p:nvPr/>
        </p:nvPicPr>
        <p:blipFill rotWithShape="1">
          <a:blip r:embed="rId5">
            <a:alphaModFix/>
          </a:blip>
          <a:srcRect l="3159" r="-3159"/>
          <a:stretch/>
        </p:blipFill>
        <p:spPr>
          <a:xfrm>
            <a:off x="873786" y="1210800"/>
            <a:ext cx="2871363" cy="1848624"/>
          </a:xfrm>
          <a:prstGeom prst="rect">
            <a:avLst/>
          </a:prstGeom>
          <a:noFill/>
          <a:ln>
            <a:noFill/>
          </a:ln>
        </p:spPr>
      </p:pic>
      <p:sp>
        <p:nvSpPr>
          <p:cNvPr id="168" name="Google Shape;168;p27"/>
          <p:cNvSpPr/>
          <p:nvPr/>
        </p:nvSpPr>
        <p:spPr>
          <a:xfrm>
            <a:off x="4550738" y="862763"/>
            <a:ext cx="3766200" cy="294600"/>
          </a:xfrm>
          <a:prstGeom prst="rect">
            <a:avLst/>
          </a:prstGeom>
          <a:noFill/>
          <a:ln>
            <a:noFill/>
          </a:ln>
        </p:spPr>
        <p:txBody>
          <a:bodyPr spcFirstLastPara="1" wrap="square" lIns="68575" tIns="34275" rIns="68575" bIns="34275" anchor="t" anchorCtr="0">
            <a:noAutofit/>
          </a:bodyPr>
          <a:lstStyle/>
          <a:p>
            <a:pPr marL="0" lvl="0" indent="0" algn="ctr" rtl="0">
              <a:lnSpc>
                <a:spcPct val="115000"/>
              </a:lnSpc>
              <a:spcBef>
                <a:spcPts val="0"/>
              </a:spcBef>
              <a:spcAft>
                <a:spcPts val="0"/>
              </a:spcAft>
              <a:buSzPts val="800"/>
              <a:buNone/>
            </a:pPr>
            <a:r>
              <a:rPr lang="ko" sz="1600" b="1">
                <a:solidFill>
                  <a:srgbClr val="666666"/>
                </a:solidFill>
                <a:latin typeface="Open Sans"/>
                <a:ea typeface="Open Sans"/>
                <a:cs typeface="Open Sans"/>
                <a:sym typeface="Open Sans"/>
              </a:rPr>
              <a:t>Brain-Inspired Machine Learning</a:t>
            </a:r>
            <a:endParaRPr sz="2700">
              <a:solidFill>
                <a:srgbClr val="666666"/>
              </a:solidFill>
              <a:latin typeface="Open Sans SemiBold"/>
              <a:ea typeface="Open Sans SemiBold"/>
              <a:cs typeface="Open Sans SemiBold"/>
              <a:sym typeface="Open Sans SemiBold"/>
            </a:endParaRPr>
          </a:p>
        </p:txBody>
      </p:sp>
      <p:sp>
        <p:nvSpPr>
          <p:cNvPr id="169" name="Google Shape;169;p27"/>
          <p:cNvSpPr txBox="1"/>
          <p:nvPr/>
        </p:nvSpPr>
        <p:spPr>
          <a:xfrm>
            <a:off x="2465281" y="3151200"/>
            <a:ext cx="2589600" cy="1215900"/>
          </a:xfrm>
          <a:prstGeom prst="rect">
            <a:avLst/>
          </a:prstGeom>
          <a:noFill/>
          <a:ln w="9525" cap="flat" cmpd="sng">
            <a:solidFill>
              <a:schemeClr val="dk1"/>
            </a:solidFill>
            <a:prstDash val="solid"/>
            <a:round/>
            <a:headEnd type="none" w="sm" len="sm"/>
            <a:tailEnd type="none" w="sm" len="sm"/>
          </a:ln>
        </p:spPr>
        <p:txBody>
          <a:bodyPr spcFirstLastPara="1" wrap="square" lIns="68575" tIns="68575" rIns="68575" bIns="68575" anchor="t" anchorCtr="0">
            <a:spAutoFit/>
          </a:bodyPr>
          <a:lstStyle/>
          <a:p>
            <a:pPr marL="0" lvl="0" indent="0" algn="l" rtl="0">
              <a:spcBef>
                <a:spcPts val="0"/>
              </a:spcBef>
              <a:spcAft>
                <a:spcPts val="0"/>
              </a:spcAft>
              <a:buNone/>
            </a:pPr>
            <a:r>
              <a:rPr lang="ko" sz="1400">
                <a:solidFill>
                  <a:schemeClr val="dk1"/>
                </a:solidFill>
                <a:latin typeface="Maven Pro"/>
                <a:ea typeface="Maven Pro"/>
                <a:cs typeface="Maven Pro"/>
                <a:sym typeface="Maven Pro"/>
              </a:rPr>
              <a:t>if(input&gt;=0.5) return 1;</a:t>
            </a:r>
            <a:endParaRPr sz="1400">
              <a:solidFill>
                <a:schemeClr val="dk1"/>
              </a:solidFill>
              <a:latin typeface="Maven Pro"/>
              <a:ea typeface="Maven Pro"/>
              <a:cs typeface="Maven Pro"/>
              <a:sym typeface="Maven Pro"/>
            </a:endParaRPr>
          </a:p>
          <a:p>
            <a:pPr marL="0" lvl="0" indent="0" algn="l" rtl="0">
              <a:spcBef>
                <a:spcPts val="0"/>
              </a:spcBef>
              <a:spcAft>
                <a:spcPts val="0"/>
              </a:spcAft>
              <a:buNone/>
            </a:pPr>
            <a:r>
              <a:rPr lang="ko" sz="1400">
                <a:solidFill>
                  <a:schemeClr val="dk1"/>
                </a:solidFill>
                <a:latin typeface="Maven Pro"/>
                <a:ea typeface="Maven Pro"/>
                <a:cs typeface="Maven Pro"/>
                <a:sym typeface="Maven Pro"/>
              </a:rPr>
              <a:t>else	</a:t>
            </a:r>
            <a:r>
              <a:rPr lang="ko">
                <a:solidFill>
                  <a:schemeClr val="dk1"/>
                </a:solidFill>
                <a:latin typeface="Maven Pro"/>
                <a:ea typeface="Maven Pro"/>
                <a:cs typeface="Maven Pro"/>
                <a:sym typeface="Maven Pro"/>
              </a:rPr>
              <a:t>	     </a:t>
            </a:r>
            <a:r>
              <a:rPr lang="ko" sz="1400">
                <a:solidFill>
                  <a:schemeClr val="dk1"/>
                </a:solidFill>
                <a:latin typeface="Maven Pro"/>
                <a:ea typeface="Maven Pro"/>
                <a:cs typeface="Maven Pro"/>
                <a:sym typeface="Maven Pro"/>
              </a:rPr>
              <a:t>return </a:t>
            </a:r>
            <a:r>
              <a:rPr lang="ko">
                <a:solidFill>
                  <a:schemeClr val="dk1"/>
                </a:solidFill>
                <a:latin typeface="Maven Pro"/>
                <a:ea typeface="Maven Pro"/>
                <a:cs typeface="Maven Pro"/>
                <a:sym typeface="Maven Pro"/>
              </a:rPr>
              <a:t>-1</a:t>
            </a:r>
            <a:r>
              <a:rPr lang="ko" sz="1400">
                <a:solidFill>
                  <a:schemeClr val="dk1"/>
                </a:solidFill>
                <a:latin typeface="Maven Pro"/>
                <a:ea typeface="Maven Pro"/>
                <a:cs typeface="Maven Pro"/>
                <a:sym typeface="Maven Pro"/>
              </a:rPr>
              <a:t>;</a:t>
            </a:r>
            <a:endParaRPr sz="1400">
              <a:solidFill>
                <a:schemeClr val="dk1"/>
              </a:solidFill>
              <a:latin typeface="Maven Pro"/>
              <a:ea typeface="Maven Pro"/>
              <a:cs typeface="Maven Pro"/>
              <a:sym typeface="Maven Pro"/>
            </a:endParaRPr>
          </a:p>
          <a:p>
            <a:pPr marL="0" lvl="0" indent="0" algn="l" rtl="0">
              <a:spcBef>
                <a:spcPts val="0"/>
              </a:spcBef>
              <a:spcAft>
                <a:spcPts val="0"/>
              </a:spcAft>
              <a:buNone/>
            </a:pPr>
            <a:endParaRPr sz="1400">
              <a:solidFill>
                <a:schemeClr val="dk1"/>
              </a:solidFill>
              <a:latin typeface="Maven Pro"/>
              <a:ea typeface="Maven Pro"/>
              <a:cs typeface="Maven Pro"/>
              <a:sym typeface="Maven Pro"/>
            </a:endParaRPr>
          </a:p>
          <a:p>
            <a:pPr marL="457200" lvl="0" indent="457200" algn="l" rtl="0">
              <a:spcBef>
                <a:spcPts val="0"/>
              </a:spcBef>
              <a:spcAft>
                <a:spcPts val="0"/>
              </a:spcAft>
              <a:buNone/>
            </a:pPr>
            <a:r>
              <a:rPr lang="ko" sz="1400">
                <a:solidFill>
                  <a:schemeClr val="dk1"/>
                </a:solidFill>
                <a:latin typeface="Maven Pro"/>
                <a:ea typeface="Maven Pro"/>
                <a:cs typeface="Maven Pro"/>
                <a:sym typeface="Maven Pro"/>
              </a:rPr>
              <a:t>(0.50001  ⇒ 1)</a:t>
            </a:r>
            <a:endParaRPr sz="1400">
              <a:solidFill>
                <a:schemeClr val="dk1"/>
              </a:solidFill>
              <a:latin typeface="Maven Pro"/>
              <a:ea typeface="Maven Pro"/>
              <a:cs typeface="Maven Pro"/>
              <a:sym typeface="Maven Pro"/>
            </a:endParaRPr>
          </a:p>
          <a:p>
            <a:pPr marL="457200" lvl="0" indent="457200" algn="l" rtl="0">
              <a:spcBef>
                <a:spcPts val="0"/>
              </a:spcBef>
              <a:spcAft>
                <a:spcPts val="0"/>
              </a:spcAft>
              <a:buNone/>
            </a:pPr>
            <a:r>
              <a:rPr lang="ko" sz="1400">
                <a:solidFill>
                  <a:schemeClr val="dk1"/>
                </a:solidFill>
                <a:latin typeface="Maven Pro"/>
                <a:ea typeface="Maven Pro"/>
                <a:cs typeface="Maven Pro"/>
                <a:sym typeface="Maven Pro"/>
              </a:rPr>
              <a:t>(0.49999  ⇒ </a:t>
            </a:r>
            <a:r>
              <a:rPr lang="ko">
                <a:solidFill>
                  <a:schemeClr val="dk1"/>
                </a:solidFill>
                <a:latin typeface="Maven Pro"/>
                <a:ea typeface="Maven Pro"/>
                <a:cs typeface="Maven Pro"/>
                <a:sym typeface="Maven Pro"/>
              </a:rPr>
              <a:t>-1</a:t>
            </a:r>
            <a:r>
              <a:rPr lang="ko" sz="1400">
                <a:solidFill>
                  <a:schemeClr val="dk1"/>
                </a:solidFill>
                <a:latin typeface="Maven Pro"/>
                <a:ea typeface="Maven Pro"/>
                <a:cs typeface="Maven Pro"/>
                <a:sym typeface="Maven Pro"/>
              </a:rPr>
              <a:t>)</a:t>
            </a:r>
            <a:endParaRPr sz="1100"/>
          </a:p>
        </p:txBody>
      </p:sp>
      <p:pic>
        <p:nvPicPr>
          <p:cNvPr id="170" name="Google Shape;170;p27"/>
          <p:cNvPicPr preferRelativeResize="0"/>
          <p:nvPr/>
        </p:nvPicPr>
        <p:blipFill>
          <a:blip r:embed="rId6">
            <a:alphaModFix/>
          </a:blip>
          <a:stretch>
            <a:fillRect/>
          </a:stretch>
        </p:blipFill>
        <p:spPr>
          <a:xfrm>
            <a:off x="750575" y="3151200"/>
            <a:ext cx="1571625" cy="1169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
        <p:cNvGrpSpPr/>
        <p:nvPr/>
      </p:nvGrpSpPr>
      <p:grpSpPr>
        <a:xfrm>
          <a:off x="0" y="0"/>
          <a:ext cx="0" cy="0"/>
          <a:chOff x="0" y="0"/>
          <a:chExt cx="0" cy="0"/>
        </a:xfrm>
      </p:grpSpPr>
      <p:sp>
        <p:nvSpPr>
          <p:cNvPr id="175" name="Google Shape;175;p28"/>
          <p:cNvSpPr txBox="1"/>
          <p:nvPr/>
        </p:nvSpPr>
        <p:spPr>
          <a:xfrm>
            <a:off x="7554524" y="418575"/>
            <a:ext cx="897900" cy="192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800">
                <a:solidFill>
                  <a:srgbClr val="008EC0"/>
                </a:solidFill>
              </a:rPr>
              <a:t>Section 02</a:t>
            </a:r>
            <a:endParaRPr sz="800">
              <a:solidFill>
                <a:srgbClr val="008EC0"/>
              </a:solidFill>
              <a:latin typeface="Arial"/>
              <a:ea typeface="Arial"/>
              <a:cs typeface="Arial"/>
              <a:sym typeface="Arial"/>
            </a:endParaRPr>
          </a:p>
        </p:txBody>
      </p:sp>
      <p:cxnSp>
        <p:nvCxnSpPr>
          <p:cNvPr id="176" name="Google Shape;176;p28"/>
          <p:cNvCxnSpPr/>
          <p:nvPr/>
        </p:nvCxnSpPr>
        <p:spPr>
          <a:xfrm>
            <a:off x="750566" y="636309"/>
            <a:ext cx="7620600" cy="0"/>
          </a:xfrm>
          <a:prstGeom prst="straightConnector1">
            <a:avLst/>
          </a:prstGeom>
          <a:noFill/>
          <a:ln w="12700" cap="flat" cmpd="sng">
            <a:solidFill>
              <a:srgbClr val="7030A0"/>
            </a:solidFill>
            <a:prstDash val="solid"/>
            <a:miter lim="800000"/>
            <a:headEnd type="none" w="sm" len="sm"/>
            <a:tailEnd type="none" w="sm" len="sm"/>
          </a:ln>
        </p:spPr>
      </p:cxnSp>
      <p:cxnSp>
        <p:nvCxnSpPr>
          <p:cNvPr id="177" name="Google Shape;177;p28"/>
          <p:cNvCxnSpPr/>
          <p:nvPr/>
        </p:nvCxnSpPr>
        <p:spPr>
          <a:xfrm>
            <a:off x="750566" y="4458878"/>
            <a:ext cx="7620600" cy="0"/>
          </a:xfrm>
          <a:prstGeom prst="straightConnector1">
            <a:avLst/>
          </a:prstGeom>
          <a:noFill/>
          <a:ln w="12700" cap="flat" cmpd="sng">
            <a:solidFill>
              <a:srgbClr val="7030A0"/>
            </a:solidFill>
            <a:prstDash val="solid"/>
            <a:miter lim="800000"/>
            <a:headEnd type="none" w="sm" len="sm"/>
            <a:tailEnd type="none" w="sm" len="sm"/>
          </a:ln>
        </p:spPr>
      </p:cxnSp>
      <p:sp>
        <p:nvSpPr>
          <p:cNvPr id="178" name="Google Shape;178;p28"/>
          <p:cNvSpPr/>
          <p:nvPr/>
        </p:nvSpPr>
        <p:spPr>
          <a:xfrm>
            <a:off x="691444" y="694800"/>
            <a:ext cx="6348900" cy="516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2700">
                <a:solidFill>
                  <a:srgbClr val="666666"/>
                </a:solidFill>
                <a:latin typeface="Open Sans SemiBold"/>
                <a:ea typeface="Open Sans SemiBold"/>
                <a:cs typeface="Open Sans SemiBold"/>
                <a:sym typeface="Open Sans SemiBold"/>
              </a:rPr>
              <a:t>Hyperdimensional Computing (HDC)</a:t>
            </a:r>
            <a:endParaRPr sz="2700">
              <a:solidFill>
                <a:srgbClr val="666666"/>
              </a:solidFill>
              <a:latin typeface="Open Sans SemiBold"/>
              <a:ea typeface="Open Sans SemiBold"/>
              <a:cs typeface="Open Sans SemiBold"/>
              <a:sym typeface="Open Sans SemiBold"/>
            </a:endParaRPr>
          </a:p>
        </p:txBody>
      </p:sp>
      <p:pic>
        <p:nvPicPr>
          <p:cNvPr id="179" name="Google Shape;179;p28"/>
          <p:cNvPicPr preferRelativeResize="0"/>
          <p:nvPr/>
        </p:nvPicPr>
        <p:blipFill>
          <a:blip r:embed="rId3">
            <a:alphaModFix/>
          </a:blip>
          <a:stretch>
            <a:fillRect/>
          </a:stretch>
        </p:blipFill>
        <p:spPr>
          <a:xfrm>
            <a:off x="1642069" y="1679625"/>
            <a:ext cx="2928938" cy="2035969"/>
          </a:xfrm>
          <a:prstGeom prst="rect">
            <a:avLst/>
          </a:prstGeom>
          <a:noFill/>
          <a:ln>
            <a:noFill/>
          </a:ln>
        </p:spPr>
      </p:pic>
      <p:pic>
        <p:nvPicPr>
          <p:cNvPr id="180" name="Google Shape;180;p28"/>
          <p:cNvPicPr preferRelativeResize="0"/>
          <p:nvPr/>
        </p:nvPicPr>
        <p:blipFill>
          <a:blip r:embed="rId4">
            <a:alphaModFix/>
          </a:blip>
          <a:stretch>
            <a:fillRect/>
          </a:stretch>
        </p:blipFill>
        <p:spPr>
          <a:xfrm>
            <a:off x="5353652" y="1679625"/>
            <a:ext cx="2125929" cy="2035969"/>
          </a:xfrm>
          <a:prstGeom prst="rect">
            <a:avLst/>
          </a:prstGeom>
          <a:noFill/>
          <a:ln>
            <a:noFill/>
          </a:ln>
        </p:spPr>
      </p:pic>
      <p:sp>
        <p:nvSpPr>
          <p:cNvPr id="181" name="Google Shape;181;p28"/>
          <p:cNvSpPr/>
          <p:nvPr/>
        </p:nvSpPr>
        <p:spPr>
          <a:xfrm>
            <a:off x="691450" y="418575"/>
            <a:ext cx="2567400" cy="19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800">
                <a:solidFill>
                  <a:srgbClr val="008EC0"/>
                </a:solidFill>
              </a:rPr>
              <a:t>Facial Emotion Detection Based on HD Computing</a:t>
            </a:r>
            <a:endParaRPr sz="1100"/>
          </a:p>
        </p:txBody>
      </p:sp>
      <p:sp>
        <p:nvSpPr>
          <p:cNvPr id="182" name="Google Shape;182;p28"/>
          <p:cNvSpPr/>
          <p:nvPr/>
        </p:nvSpPr>
        <p:spPr>
          <a:xfrm>
            <a:off x="1329550" y="4509325"/>
            <a:ext cx="7041600" cy="6342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SzPts val="800"/>
              <a:buNone/>
            </a:pPr>
            <a:r>
              <a:rPr lang="ko" sz="800">
                <a:solidFill>
                  <a:srgbClr val="445569"/>
                </a:solidFill>
              </a:rPr>
              <a:t>A. Hernandez-Cane, N. Matsumoto, E. Ping and M. Imani, "OnlineHD: Robust, Efficient, and Single-Pass Online Learning Using Hyperdimensional System," 2021 Design, Automation &amp; Test in Europe Conference &amp; Exhibition (DATE), 2021, pp. 56-61, doi: 10.23919/DATE51398.2021.9474107.</a:t>
            </a:r>
            <a:endParaRPr sz="800">
              <a:solidFill>
                <a:srgbClr val="445569"/>
              </a:solidFill>
            </a:endParaRPr>
          </a:p>
          <a:p>
            <a:pPr marL="0" marR="0" lvl="0" indent="0" algn="r" rtl="0">
              <a:spcBef>
                <a:spcPts val="0"/>
              </a:spcBef>
              <a:spcAft>
                <a:spcPts val="0"/>
              </a:spcAft>
              <a:buNone/>
            </a:pPr>
            <a:endParaRPr sz="800">
              <a:solidFill>
                <a:srgbClr val="44556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
        <p:nvSpPr>
          <p:cNvPr id="187" name="Google Shape;187;p29"/>
          <p:cNvSpPr txBox="1"/>
          <p:nvPr/>
        </p:nvSpPr>
        <p:spPr>
          <a:xfrm>
            <a:off x="7554524" y="418575"/>
            <a:ext cx="897900" cy="192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800">
                <a:solidFill>
                  <a:srgbClr val="008EC0"/>
                </a:solidFill>
              </a:rPr>
              <a:t> Section 02</a:t>
            </a:r>
            <a:endParaRPr sz="800">
              <a:solidFill>
                <a:srgbClr val="008EC0"/>
              </a:solidFill>
              <a:latin typeface="Arial"/>
              <a:ea typeface="Arial"/>
              <a:cs typeface="Arial"/>
              <a:sym typeface="Arial"/>
            </a:endParaRPr>
          </a:p>
        </p:txBody>
      </p:sp>
      <p:cxnSp>
        <p:nvCxnSpPr>
          <p:cNvPr id="188" name="Google Shape;188;p29"/>
          <p:cNvCxnSpPr/>
          <p:nvPr/>
        </p:nvCxnSpPr>
        <p:spPr>
          <a:xfrm>
            <a:off x="750566" y="636309"/>
            <a:ext cx="7620600" cy="0"/>
          </a:xfrm>
          <a:prstGeom prst="straightConnector1">
            <a:avLst/>
          </a:prstGeom>
          <a:noFill/>
          <a:ln w="12700" cap="flat" cmpd="sng">
            <a:solidFill>
              <a:srgbClr val="7030A0"/>
            </a:solidFill>
            <a:prstDash val="solid"/>
            <a:miter lim="800000"/>
            <a:headEnd type="none" w="sm" len="sm"/>
            <a:tailEnd type="none" w="sm" len="sm"/>
          </a:ln>
        </p:spPr>
      </p:cxnSp>
      <p:cxnSp>
        <p:nvCxnSpPr>
          <p:cNvPr id="189" name="Google Shape;189;p29"/>
          <p:cNvCxnSpPr/>
          <p:nvPr/>
        </p:nvCxnSpPr>
        <p:spPr>
          <a:xfrm>
            <a:off x="750566" y="4458878"/>
            <a:ext cx="7620600" cy="0"/>
          </a:xfrm>
          <a:prstGeom prst="straightConnector1">
            <a:avLst/>
          </a:prstGeom>
          <a:noFill/>
          <a:ln w="12700" cap="flat" cmpd="sng">
            <a:solidFill>
              <a:srgbClr val="7030A0"/>
            </a:solidFill>
            <a:prstDash val="solid"/>
            <a:miter lim="800000"/>
            <a:headEnd type="none" w="sm" len="sm"/>
            <a:tailEnd type="none" w="sm" len="sm"/>
          </a:ln>
        </p:spPr>
      </p:cxnSp>
      <p:sp>
        <p:nvSpPr>
          <p:cNvPr id="190" name="Google Shape;190;p29"/>
          <p:cNvSpPr/>
          <p:nvPr/>
        </p:nvSpPr>
        <p:spPr>
          <a:xfrm>
            <a:off x="1329550" y="4509325"/>
            <a:ext cx="7041600" cy="6342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SzPts val="800"/>
              <a:buNone/>
            </a:pPr>
            <a:r>
              <a:rPr lang="ko" sz="800">
                <a:solidFill>
                  <a:srgbClr val="445569"/>
                </a:solidFill>
              </a:rPr>
              <a:t>A. Hernandez-Cane, N. Matsumoto, E. Ping and M. Imani, "OnlineHD: Robust, Efficient, and Single-Pass Online Learning Using Hyperdimensional System," 2021 Design, Automation &amp; Test in Europe Conference &amp; Exhibition (DATE), 2021, pp. 56-61, doi: 10.23919/DATE51398.2021.9474107.</a:t>
            </a:r>
            <a:endParaRPr sz="800">
              <a:solidFill>
                <a:srgbClr val="445569"/>
              </a:solidFill>
            </a:endParaRPr>
          </a:p>
          <a:p>
            <a:pPr marL="0" marR="0" lvl="0" indent="0" algn="r" rtl="0">
              <a:spcBef>
                <a:spcPts val="0"/>
              </a:spcBef>
              <a:spcAft>
                <a:spcPts val="0"/>
              </a:spcAft>
              <a:buNone/>
            </a:pPr>
            <a:endParaRPr sz="800">
              <a:solidFill>
                <a:srgbClr val="445569"/>
              </a:solidFill>
            </a:endParaRPr>
          </a:p>
        </p:txBody>
      </p:sp>
      <p:sp>
        <p:nvSpPr>
          <p:cNvPr id="191" name="Google Shape;191;p29"/>
          <p:cNvSpPr/>
          <p:nvPr/>
        </p:nvSpPr>
        <p:spPr>
          <a:xfrm>
            <a:off x="691444" y="694800"/>
            <a:ext cx="6348900" cy="516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2700">
                <a:solidFill>
                  <a:srgbClr val="666666"/>
                </a:solidFill>
                <a:latin typeface="Open Sans SemiBold"/>
                <a:ea typeface="Open Sans SemiBold"/>
                <a:cs typeface="Open Sans SemiBold"/>
                <a:sym typeface="Open Sans SemiBold"/>
              </a:rPr>
              <a:t>OnlineHD</a:t>
            </a:r>
            <a:endParaRPr sz="2700">
              <a:solidFill>
                <a:srgbClr val="666666"/>
              </a:solidFill>
              <a:latin typeface="Open Sans SemiBold"/>
              <a:ea typeface="Open Sans SemiBold"/>
              <a:cs typeface="Open Sans SemiBold"/>
              <a:sym typeface="Open Sans SemiBold"/>
            </a:endParaRPr>
          </a:p>
        </p:txBody>
      </p:sp>
      <p:pic>
        <p:nvPicPr>
          <p:cNvPr id="192" name="Google Shape;192;p29"/>
          <p:cNvPicPr preferRelativeResize="0"/>
          <p:nvPr/>
        </p:nvPicPr>
        <p:blipFill>
          <a:blip r:embed="rId3">
            <a:alphaModFix/>
          </a:blip>
          <a:stretch>
            <a:fillRect/>
          </a:stretch>
        </p:blipFill>
        <p:spPr>
          <a:xfrm>
            <a:off x="1796888" y="1515188"/>
            <a:ext cx="5550227" cy="2435306"/>
          </a:xfrm>
          <a:prstGeom prst="rect">
            <a:avLst/>
          </a:prstGeom>
          <a:noFill/>
          <a:ln>
            <a:noFill/>
          </a:ln>
        </p:spPr>
      </p:pic>
      <p:sp>
        <p:nvSpPr>
          <p:cNvPr id="193" name="Google Shape;193;p29"/>
          <p:cNvSpPr/>
          <p:nvPr/>
        </p:nvSpPr>
        <p:spPr>
          <a:xfrm>
            <a:off x="691450" y="418575"/>
            <a:ext cx="2567400" cy="19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800">
                <a:solidFill>
                  <a:srgbClr val="008EC0"/>
                </a:solidFill>
              </a:rPr>
              <a:t>Facial Emotion Detection Based on HD Computing</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30"/>
          <p:cNvSpPr txBox="1"/>
          <p:nvPr/>
        </p:nvSpPr>
        <p:spPr>
          <a:xfrm>
            <a:off x="7554524" y="418575"/>
            <a:ext cx="897900" cy="192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800">
                <a:solidFill>
                  <a:srgbClr val="008EC0"/>
                </a:solidFill>
              </a:rPr>
              <a:t>Section 02</a:t>
            </a:r>
            <a:endParaRPr sz="800">
              <a:solidFill>
                <a:srgbClr val="008EC0"/>
              </a:solidFill>
              <a:latin typeface="Arial"/>
              <a:ea typeface="Arial"/>
              <a:cs typeface="Arial"/>
              <a:sym typeface="Arial"/>
            </a:endParaRPr>
          </a:p>
        </p:txBody>
      </p:sp>
      <p:cxnSp>
        <p:nvCxnSpPr>
          <p:cNvPr id="199" name="Google Shape;199;p30"/>
          <p:cNvCxnSpPr/>
          <p:nvPr/>
        </p:nvCxnSpPr>
        <p:spPr>
          <a:xfrm>
            <a:off x="750566" y="636309"/>
            <a:ext cx="7620600" cy="0"/>
          </a:xfrm>
          <a:prstGeom prst="straightConnector1">
            <a:avLst/>
          </a:prstGeom>
          <a:noFill/>
          <a:ln w="12700" cap="flat" cmpd="sng">
            <a:solidFill>
              <a:srgbClr val="7030A0"/>
            </a:solidFill>
            <a:prstDash val="solid"/>
            <a:miter lim="800000"/>
            <a:headEnd type="none" w="sm" len="sm"/>
            <a:tailEnd type="none" w="sm" len="sm"/>
          </a:ln>
        </p:spPr>
      </p:cxnSp>
      <p:cxnSp>
        <p:nvCxnSpPr>
          <p:cNvPr id="200" name="Google Shape;200;p30"/>
          <p:cNvCxnSpPr/>
          <p:nvPr/>
        </p:nvCxnSpPr>
        <p:spPr>
          <a:xfrm>
            <a:off x="750566" y="4458878"/>
            <a:ext cx="7620600" cy="0"/>
          </a:xfrm>
          <a:prstGeom prst="straightConnector1">
            <a:avLst/>
          </a:prstGeom>
          <a:noFill/>
          <a:ln w="12700" cap="flat" cmpd="sng">
            <a:solidFill>
              <a:srgbClr val="7030A0"/>
            </a:solidFill>
            <a:prstDash val="solid"/>
            <a:miter lim="800000"/>
            <a:headEnd type="none" w="sm" len="sm"/>
            <a:tailEnd type="none" w="sm" len="sm"/>
          </a:ln>
        </p:spPr>
      </p:cxnSp>
      <p:sp>
        <p:nvSpPr>
          <p:cNvPr id="201" name="Google Shape;201;p30"/>
          <p:cNvSpPr/>
          <p:nvPr/>
        </p:nvSpPr>
        <p:spPr>
          <a:xfrm>
            <a:off x="2808325" y="4509325"/>
            <a:ext cx="5562900" cy="4425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SzPts val="800"/>
              <a:buNone/>
            </a:pPr>
            <a:r>
              <a:rPr lang="ko" sz="800">
                <a:solidFill>
                  <a:srgbClr val="445569"/>
                </a:solidFill>
              </a:rPr>
              <a:t>M. Imani, D. Kong, A. Rahimi and T. Rosing, "VoiceHD: Hyperdimensional Computing for Efficient Speech Recognition," 2017 IEEE International Conference on Rebooting Computing (ICRC), 2017, pp. 1-8, doi: 10.1109/ICRC.2017.8123650.</a:t>
            </a:r>
            <a:endParaRPr sz="800">
              <a:solidFill>
                <a:srgbClr val="445569"/>
              </a:solidFill>
            </a:endParaRPr>
          </a:p>
          <a:p>
            <a:pPr marL="0" marR="0" lvl="0" indent="0" algn="r" rtl="0">
              <a:spcBef>
                <a:spcPts val="0"/>
              </a:spcBef>
              <a:spcAft>
                <a:spcPts val="0"/>
              </a:spcAft>
              <a:buNone/>
            </a:pPr>
            <a:endParaRPr sz="800">
              <a:solidFill>
                <a:srgbClr val="445569"/>
              </a:solidFill>
            </a:endParaRPr>
          </a:p>
        </p:txBody>
      </p:sp>
      <p:sp>
        <p:nvSpPr>
          <p:cNvPr id="202" name="Google Shape;202;p30"/>
          <p:cNvSpPr/>
          <p:nvPr/>
        </p:nvSpPr>
        <p:spPr>
          <a:xfrm>
            <a:off x="691444" y="694800"/>
            <a:ext cx="6348900" cy="516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2700">
                <a:solidFill>
                  <a:srgbClr val="666666"/>
                </a:solidFill>
                <a:latin typeface="Open Sans SemiBold"/>
                <a:ea typeface="Open Sans SemiBold"/>
                <a:cs typeface="Open Sans SemiBold"/>
                <a:sym typeface="Open Sans SemiBold"/>
              </a:rPr>
              <a:t>Level-ID</a:t>
            </a:r>
            <a:endParaRPr sz="2700">
              <a:solidFill>
                <a:srgbClr val="666666"/>
              </a:solidFill>
              <a:latin typeface="Open Sans SemiBold"/>
              <a:ea typeface="Open Sans SemiBold"/>
              <a:cs typeface="Open Sans SemiBold"/>
              <a:sym typeface="Open Sans SemiBold"/>
            </a:endParaRPr>
          </a:p>
        </p:txBody>
      </p:sp>
      <p:sp>
        <p:nvSpPr>
          <p:cNvPr id="203" name="Google Shape;203;p30"/>
          <p:cNvSpPr/>
          <p:nvPr/>
        </p:nvSpPr>
        <p:spPr>
          <a:xfrm>
            <a:off x="691450" y="418575"/>
            <a:ext cx="2557200" cy="19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800">
                <a:solidFill>
                  <a:srgbClr val="008EC0"/>
                </a:solidFill>
              </a:rPr>
              <a:t>Facial Emotion Detection Based on HD Computing</a:t>
            </a:r>
            <a:endParaRPr sz="1100"/>
          </a:p>
        </p:txBody>
      </p:sp>
      <p:pic>
        <p:nvPicPr>
          <p:cNvPr id="204" name="Google Shape;204;p30"/>
          <p:cNvPicPr preferRelativeResize="0"/>
          <p:nvPr/>
        </p:nvPicPr>
        <p:blipFill>
          <a:blip r:embed="rId3">
            <a:alphaModFix/>
          </a:blip>
          <a:stretch>
            <a:fillRect/>
          </a:stretch>
        </p:blipFill>
        <p:spPr>
          <a:xfrm>
            <a:off x="1495455" y="1322944"/>
            <a:ext cx="6153094" cy="27347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pic>
        <p:nvPicPr>
          <p:cNvPr id="209" name="Google Shape;209;p31"/>
          <p:cNvPicPr preferRelativeResize="0"/>
          <p:nvPr/>
        </p:nvPicPr>
        <p:blipFill>
          <a:blip r:embed="rId3">
            <a:alphaModFix/>
          </a:blip>
          <a:stretch>
            <a:fillRect/>
          </a:stretch>
        </p:blipFill>
        <p:spPr>
          <a:xfrm>
            <a:off x="1126986" y="1349199"/>
            <a:ext cx="503917" cy="512950"/>
          </a:xfrm>
          <a:prstGeom prst="rect">
            <a:avLst/>
          </a:prstGeom>
          <a:noFill/>
          <a:ln>
            <a:noFill/>
          </a:ln>
        </p:spPr>
      </p:pic>
      <p:pic>
        <p:nvPicPr>
          <p:cNvPr id="210" name="Google Shape;210;p31"/>
          <p:cNvPicPr preferRelativeResize="0"/>
          <p:nvPr/>
        </p:nvPicPr>
        <p:blipFill>
          <a:blip r:embed="rId4">
            <a:alphaModFix/>
          </a:blip>
          <a:stretch>
            <a:fillRect/>
          </a:stretch>
        </p:blipFill>
        <p:spPr>
          <a:xfrm>
            <a:off x="1728915" y="1349199"/>
            <a:ext cx="503917" cy="512950"/>
          </a:xfrm>
          <a:prstGeom prst="rect">
            <a:avLst/>
          </a:prstGeom>
          <a:noFill/>
          <a:ln>
            <a:noFill/>
          </a:ln>
        </p:spPr>
      </p:pic>
      <p:pic>
        <p:nvPicPr>
          <p:cNvPr id="211" name="Google Shape;211;p31"/>
          <p:cNvPicPr preferRelativeResize="0"/>
          <p:nvPr/>
        </p:nvPicPr>
        <p:blipFill>
          <a:blip r:embed="rId5">
            <a:alphaModFix/>
          </a:blip>
          <a:stretch>
            <a:fillRect/>
          </a:stretch>
        </p:blipFill>
        <p:spPr>
          <a:xfrm>
            <a:off x="2330844" y="1349199"/>
            <a:ext cx="503917" cy="512950"/>
          </a:xfrm>
          <a:prstGeom prst="rect">
            <a:avLst/>
          </a:prstGeom>
          <a:noFill/>
          <a:ln>
            <a:noFill/>
          </a:ln>
        </p:spPr>
      </p:pic>
      <p:pic>
        <p:nvPicPr>
          <p:cNvPr id="212" name="Google Shape;212;p31"/>
          <p:cNvPicPr preferRelativeResize="0"/>
          <p:nvPr/>
        </p:nvPicPr>
        <p:blipFill>
          <a:blip r:embed="rId6">
            <a:alphaModFix/>
          </a:blip>
          <a:stretch>
            <a:fillRect/>
          </a:stretch>
        </p:blipFill>
        <p:spPr>
          <a:xfrm>
            <a:off x="1126986" y="1970125"/>
            <a:ext cx="503917" cy="512950"/>
          </a:xfrm>
          <a:prstGeom prst="rect">
            <a:avLst/>
          </a:prstGeom>
          <a:noFill/>
          <a:ln>
            <a:noFill/>
          </a:ln>
        </p:spPr>
      </p:pic>
      <p:pic>
        <p:nvPicPr>
          <p:cNvPr id="213" name="Google Shape;213;p31"/>
          <p:cNvPicPr preferRelativeResize="0"/>
          <p:nvPr/>
        </p:nvPicPr>
        <p:blipFill>
          <a:blip r:embed="rId7">
            <a:alphaModFix/>
          </a:blip>
          <a:stretch>
            <a:fillRect/>
          </a:stretch>
        </p:blipFill>
        <p:spPr>
          <a:xfrm>
            <a:off x="1728916" y="1970125"/>
            <a:ext cx="503917" cy="512950"/>
          </a:xfrm>
          <a:prstGeom prst="rect">
            <a:avLst/>
          </a:prstGeom>
          <a:noFill/>
          <a:ln>
            <a:noFill/>
          </a:ln>
        </p:spPr>
      </p:pic>
      <p:pic>
        <p:nvPicPr>
          <p:cNvPr id="214" name="Google Shape;214;p31"/>
          <p:cNvPicPr preferRelativeResize="0"/>
          <p:nvPr/>
        </p:nvPicPr>
        <p:blipFill>
          <a:blip r:embed="rId8">
            <a:alphaModFix/>
          </a:blip>
          <a:stretch>
            <a:fillRect/>
          </a:stretch>
        </p:blipFill>
        <p:spPr>
          <a:xfrm>
            <a:off x="2330844" y="1970125"/>
            <a:ext cx="503917" cy="512950"/>
          </a:xfrm>
          <a:prstGeom prst="rect">
            <a:avLst/>
          </a:prstGeom>
          <a:noFill/>
          <a:ln>
            <a:noFill/>
          </a:ln>
        </p:spPr>
      </p:pic>
      <p:pic>
        <p:nvPicPr>
          <p:cNvPr id="215" name="Google Shape;215;p31"/>
          <p:cNvPicPr preferRelativeResize="0"/>
          <p:nvPr/>
        </p:nvPicPr>
        <p:blipFill>
          <a:blip r:embed="rId9">
            <a:alphaModFix/>
          </a:blip>
          <a:stretch>
            <a:fillRect/>
          </a:stretch>
        </p:blipFill>
        <p:spPr>
          <a:xfrm>
            <a:off x="5153678" y="3204720"/>
            <a:ext cx="503917" cy="512950"/>
          </a:xfrm>
          <a:prstGeom prst="rect">
            <a:avLst/>
          </a:prstGeom>
          <a:noFill/>
          <a:ln>
            <a:noFill/>
          </a:ln>
        </p:spPr>
      </p:pic>
      <p:pic>
        <p:nvPicPr>
          <p:cNvPr id="216" name="Google Shape;216;p31"/>
          <p:cNvPicPr preferRelativeResize="0"/>
          <p:nvPr/>
        </p:nvPicPr>
        <p:blipFill>
          <a:blip r:embed="rId10">
            <a:alphaModFix/>
          </a:blip>
          <a:stretch>
            <a:fillRect/>
          </a:stretch>
        </p:blipFill>
        <p:spPr>
          <a:xfrm>
            <a:off x="5755607" y="3204720"/>
            <a:ext cx="503917" cy="512950"/>
          </a:xfrm>
          <a:prstGeom prst="rect">
            <a:avLst/>
          </a:prstGeom>
          <a:noFill/>
          <a:ln>
            <a:noFill/>
          </a:ln>
        </p:spPr>
      </p:pic>
      <p:pic>
        <p:nvPicPr>
          <p:cNvPr id="217" name="Google Shape;217;p31"/>
          <p:cNvPicPr preferRelativeResize="0"/>
          <p:nvPr/>
        </p:nvPicPr>
        <p:blipFill>
          <a:blip r:embed="rId11">
            <a:alphaModFix/>
          </a:blip>
          <a:stretch>
            <a:fillRect/>
          </a:stretch>
        </p:blipFill>
        <p:spPr>
          <a:xfrm>
            <a:off x="4551748" y="3204720"/>
            <a:ext cx="503917" cy="512950"/>
          </a:xfrm>
          <a:prstGeom prst="rect">
            <a:avLst/>
          </a:prstGeom>
          <a:noFill/>
          <a:ln>
            <a:noFill/>
          </a:ln>
        </p:spPr>
      </p:pic>
      <p:pic>
        <p:nvPicPr>
          <p:cNvPr id="218" name="Google Shape;218;p31"/>
          <p:cNvPicPr preferRelativeResize="0"/>
          <p:nvPr/>
        </p:nvPicPr>
        <p:blipFill>
          <a:blip r:embed="rId12">
            <a:alphaModFix/>
          </a:blip>
          <a:stretch>
            <a:fillRect/>
          </a:stretch>
        </p:blipFill>
        <p:spPr>
          <a:xfrm>
            <a:off x="1118400" y="2589122"/>
            <a:ext cx="518400" cy="518400"/>
          </a:xfrm>
          <a:prstGeom prst="rect">
            <a:avLst/>
          </a:prstGeom>
          <a:noFill/>
          <a:ln>
            <a:noFill/>
          </a:ln>
        </p:spPr>
      </p:pic>
      <p:pic>
        <p:nvPicPr>
          <p:cNvPr id="219" name="Google Shape;219;p31"/>
          <p:cNvPicPr preferRelativeResize="0"/>
          <p:nvPr/>
        </p:nvPicPr>
        <p:blipFill rotWithShape="1">
          <a:blip r:embed="rId13">
            <a:alphaModFix/>
          </a:blip>
          <a:srcRect r="1555"/>
          <a:stretch/>
        </p:blipFill>
        <p:spPr>
          <a:xfrm>
            <a:off x="1731103" y="2592703"/>
            <a:ext cx="518400" cy="518400"/>
          </a:xfrm>
          <a:prstGeom prst="rect">
            <a:avLst/>
          </a:prstGeom>
          <a:noFill/>
          <a:ln>
            <a:noFill/>
          </a:ln>
        </p:spPr>
      </p:pic>
      <p:pic>
        <p:nvPicPr>
          <p:cNvPr id="220" name="Google Shape;220;p31"/>
          <p:cNvPicPr preferRelativeResize="0"/>
          <p:nvPr/>
        </p:nvPicPr>
        <p:blipFill>
          <a:blip r:embed="rId14">
            <a:alphaModFix/>
          </a:blip>
          <a:stretch>
            <a:fillRect/>
          </a:stretch>
        </p:blipFill>
        <p:spPr>
          <a:xfrm>
            <a:off x="2343816" y="2590472"/>
            <a:ext cx="518400" cy="518400"/>
          </a:xfrm>
          <a:prstGeom prst="rect">
            <a:avLst/>
          </a:prstGeom>
          <a:noFill/>
          <a:ln>
            <a:noFill/>
          </a:ln>
        </p:spPr>
      </p:pic>
      <p:pic>
        <p:nvPicPr>
          <p:cNvPr id="221" name="Google Shape;221;p31"/>
          <p:cNvPicPr preferRelativeResize="0"/>
          <p:nvPr/>
        </p:nvPicPr>
        <p:blipFill>
          <a:blip r:embed="rId15">
            <a:alphaModFix/>
          </a:blip>
          <a:stretch>
            <a:fillRect/>
          </a:stretch>
        </p:blipFill>
        <p:spPr>
          <a:xfrm>
            <a:off x="1101113" y="3216272"/>
            <a:ext cx="518400" cy="518400"/>
          </a:xfrm>
          <a:prstGeom prst="rect">
            <a:avLst/>
          </a:prstGeom>
          <a:noFill/>
          <a:ln>
            <a:noFill/>
          </a:ln>
        </p:spPr>
      </p:pic>
      <p:pic>
        <p:nvPicPr>
          <p:cNvPr id="222" name="Google Shape;222;p31"/>
          <p:cNvPicPr preferRelativeResize="0"/>
          <p:nvPr/>
        </p:nvPicPr>
        <p:blipFill>
          <a:blip r:embed="rId16">
            <a:alphaModFix/>
          </a:blip>
          <a:stretch>
            <a:fillRect/>
          </a:stretch>
        </p:blipFill>
        <p:spPr>
          <a:xfrm>
            <a:off x="1719966" y="3220734"/>
            <a:ext cx="518400" cy="518400"/>
          </a:xfrm>
          <a:prstGeom prst="rect">
            <a:avLst/>
          </a:prstGeom>
          <a:noFill/>
          <a:ln>
            <a:noFill/>
          </a:ln>
        </p:spPr>
      </p:pic>
      <p:pic>
        <p:nvPicPr>
          <p:cNvPr id="223" name="Google Shape;223;p31"/>
          <p:cNvPicPr preferRelativeResize="0"/>
          <p:nvPr/>
        </p:nvPicPr>
        <p:blipFill>
          <a:blip r:embed="rId17">
            <a:alphaModFix/>
          </a:blip>
          <a:stretch>
            <a:fillRect/>
          </a:stretch>
        </p:blipFill>
        <p:spPr>
          <a:xfrm>
            <a:off x="2338838" y="3211809"/>
            <a:ext cx="518400" cy="518400"/>
          </a:xfrm>
          <a:prstGeom prst="rect">
            <a:avLst/>
          </a:prstGeom>
          <a:noFill/>
          <a:ln>
            <a:noFill/>
          </a:ln>
        </p:spPr>
      </p:pic>
      <p:pic>
        <p:nvPicPr>
          <p:cNvPr id="224" name="Google Shape;224;p31"/>
          <p:cNvPicPr preferRelativeResize="0"/>
          <p:nvPr/>
        </p:nvPicPr>
        <p:blipFill>
          <a:blip r:embed="rId18">
            <a:alphaModFix/>
          </a:blip>
          <a:stretch>
            <a:fillRect/>
          </a:stretch>
        </p:blipFill>
        <p:spPr>
          <a:xfrm>
            <a:off x="4566413" y="1389234"/>
            <a:ext cx="518400" cy="518400"/>
          </a:xfrm>
          <a:prstGeom prst="rect">
            <a:avLst/>
          </a:prstGeom>
          <a:noFill/>
          <a:ln>
            <a:noFill/>
          </a:ln>
        </p:spPr>
      </p:pic>
      <p:pic>
        <p:nvPicPr>
          <p:cNvPr id="225" name="Google Shape;225;p31"/>
          <p:cNvPicPr preferRelativeResize="0"/>
          <p:nvPr/>
        </p:nvPicPr>
        <p:blipFill>
          <a:blip r:embed="rId19">
            <a:alphaModFix/>
          </a:blip>
          <a:stretch>
            <a:fillRect/>
          </a:stretch>
        </p:blipFill>
        <p:spPr>
          <a:xfrm>
            <a:off x="5155875" y="1389234"/>
            <a:ext cx="518400" cy="518400"/>
          </a:xfrm>
          <a:prstGeom prst="rect">
            <a:avLst/>
          </a:prstGeom>
          <a:noFill/>
          <a:ln>
            <a:noFill/>
          </a:ln>
        </p:spPr>
      </p:pic>
      <p:pic>
        <p:nvPicPr>
          <p:cNvPr id="226" name="Google Shape;226;p31"/>
          <p:cNvPicPr preferRelativeResize="0"/>
          <p:nvPr/>
        </p:nvPicPr>
        <p:blipFill>
          <a:blip r:embed="rId20">
            <a:alphaModFix/>
          </a:blip>
          <a:stretch>
            <a:fillRect/>
          </a:stretch>
        </p:blipFill>
        <p:spPr>
          <a:xfrm>
            <a:off x="5748356" y="1389234"/>
            <a:ext cx="518400" cy="518400"/>
          </a:xfrm>
          <a:prstGeom prst="rect">
            <a:avLst/>
          </a:prstGeom>
          <a:noFill/>
          <a:ln>
            <a:noFill/>
          </a:ln>
        </p:spPr>
      </p:pic>
      <p:pic>
        <p:nvPicPr>
          <p:cNvPr id="227" name="Google Shape;227;p31"/>
          <p:cNvPicPr preferRelativeResize="0"/>
          <p:nvPr/>
        </p:nvPicPr>
        <p:blipFill>
          <a:blip r:embed="rId21">
            <a:alphaModFix/>
          </a:blip>
          <a:stretch>
            <a:fillRect/>
          </a:stretch>
        </p:blipFill>
        <p:spPr>
          <a:xfrm>
            <a:off x="4553666" y="2295603"/>
            <a:ext cx="518400" cy="518400"/>
          </a:xfrm>
          <a:prstGeom prst="rect">
            <a:avLst/>
          </a:prstGeom>
          <a:noFill/>
          <a:ln>
            <a:noFill/>
          </a:ln>
        </p:spPr>
      </p:pic>
      <p:pic>
        <p:nvPicPr>
          <p:cNvPr id="228" name="Google Shape;228;p31"/>
          <p:cNvPicPr preferRelativeResize="0"/>
          <p:nvPr/>
        </p:nvPicPr>
        <p:blipFill>
          <a:blip r:embed="rId22">
            <a:alphaModFix/>
          </a:blip>
          <a:stretch>
            <a:fillRect/>
          </a:stretch>
        </p:blipFill>
        <p:spPr>
          <a:xfrm>
            <a:off x="5161288" y="2295603"/>
            <a:ext cx="518400" cy="518400"/>
          </a:xfrm>
          <a:prstGeom prst="rect">
            <a:avLst/>
          </a:prstGeom>
          <a:noFill/>
          <a:ln>
            <a:noFill/>
          </a:ln>
        </p:spPr>
      </p:pic>
      <p:pic>
        <p:nvPicPr>
          <p:cNvPr id="229" name="Google Shape;229;p31"/>
          <p:cNvPicPr preferRelativeResize="0"/>
          <p:nvPr/>
        </p:nvPicPr>
        <p:blipFill>
          <a:blip r:embed="rId23">
            <a:alphaModFix/>
          </a:blip>
          <a:stretch>
            <a:fillRect/>
          </a:stretch>
        </p:blipFill>
        <p:spPr>
          <a:xfrm>
            <a:off x="5768900" y="2295584"/>
            <a:ext cx="518400" cy="518400"/>
          </a:xfrm>
          <a:prstGeom prst="rect">
            <a:avLst/>
          </a:prstGeom>
          <a:noFill/>
          <a:ln>
            <a:noFill/>
          </a:ln>
        </p:spPr>
      </p:pic>
      <p:sp>
        <p:nvSpPr>
          <p:cNvPr id="230" name="Google Shape;230;p31"/>
          <p:cNvSpPr txBox="1"/>
          <p:nvPr/>
        </p:nvSpPr>
        <p:spPr>
          <a:xfrm>
            <a:off x="7554524" y="418575"/>
            <a:ext cx="897900" cy="192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800">
                <a:solidFill>
                  <a:srgbClr val="008EC0"/>
                </a:solidFill>
              </a:rPr>
              <a:t>Section 03</a:t>
            </a:r>
            <a:endParaRPr sz="800">
              <a:solidFill>
                <a:srgbClr val="008EC0"/>
              </a:solidFill>
              <a:latin typeface="Arial"/>
              <a:ea typeface="Arial"/>
              <a:cs typeface="Arial"/>
              <a:sym typeface="Arial"/>
            </a:endParaRPr>
          </a:p>
        </p:txBody>
      </p:sp>
      <p:cxnSp>
        <p:nvCxnSpPr>
          <p:cNvPr id="231" name="Google Shape;231;p31"/>
          <p:cNvCxnSpPr/>
          <p:nvPr/>
        </p:nvCxnSpPr>
        <p:spPr>
          <a:xfrm>
            <a:off x="750566" y="636309"/>
            <a:ext cx="7620600" cy="0"/>
          </a:xfrm>
          <a:prstGeom prst="straightConnector1">
            <a:avLst/>
          </a:prstGeom>
          <a:noFill/>
          <a:ln w="12700" cap="flat" cmpd="sng">
            <a:solidFill>
              <a:srgbClr val="7030A0"/>
            </a:solidFill>
            <a:prstDash val="solid"/>
            <a:miter lim="800000"/>
            <a:headEnd type="none" w="sm" len="sm"/>
            <a:tailEnd type="none" w="sm" len="sm"/>
          </a:ln>
        </p:spPr>
      </p:cxnSp>
      <p:cxnSp>
        <p:nvCxnSpPr>
          <p:cNvPr id="232" name="Google Shape;232;p31"/>
          <p:cNvCxnSpPr/>
          <p:nvPr/>
        </p:nvCxnSpPr>
        <p:spPr>
          <a:xfrm>
            <a:off x="750566" y="4458878"/>
            <a:ext cx="7620600" cy="0"/>
          </a:xfrm>
          <a:prstGeom prst="straightConnector1">
            <a:avLst/>
          </a:prstGeom>
          <a:noFill/>
          <a:ln w="12700" cap="flat" cmpd="sng">
            <a:solidFill>
              <a:srgbClr val="7030A0"/>
            </a:solidFill>
            <a:prstDash val="solid"/>
            <a:miter lim="800000"/>
            <a:headEnd type="none" w="sm" len="sm"/>
            <a:tailEnd type="none" w="sm" len="sm"/>
          </a:ln>
        </p:spPr>
      </p:cxnSp>
      <p:sp>
        <p:nvSpPr>
          <p:cNvPr id="233" name="Google Shape;233;p31"/>
          <p:cNvSpPr/>
          <p:nvPr/>
        </p:nvSpPr>
        <p:spPr>
          <a:xfrm>
            <a:off x="691444" y="694800"/>
            <a:ext cx="6348900" cy="516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2700">
                <a:solidFill>
                  <a:srgbClr val="666666"/>
                </a:solidFill>
                <a:latin typeface="Open Sans SemiBold"/>
                <a:ea typeface="Open Sans SemiBold"/>
                <a:cs typeface="Open Sans SemiBold"/>
                <a:sym typeface="Open Sans SemiBold"/>
              </a:rPr>
              <a:t>Facial Emotion</a:t>
            </a:r>
            <a:endParaRPr sz="2700">
              <a:solidFill>
                <a:srgbClr val="666666"/>
              </a:solidFill>
              <a:latin typeface="Open Sans SemiBold"/>
              <a:ea typeface="Open Sans SemiBold"/>
              <a:cs typeface="Open Sans SemiBold"/>
              <a:sym typeface="Open Sans SemiBold"/>
            </a:endParaRPr>
          </a:p>
        </p:txBody>
      </p:sp>
      <p:sp>
        <p:nvSpPr>
          <p:cNvPr id="234" name="Google Shape;234;p31"/>
          <p:cNvSpPr/>
          <p:nvPr/>
        </p:nvSpPr>
        <p:spPr>
          <a:xfrm>
            <a:off x="691451" y="418575"/>
            <a:ext cx="2622300" cy="19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800">
                <a:solidFill>
                  <a:srgbClr val="008EC0"/>
                </a:solidFill>
              </a:rPr>
              <a:t>Facial Emotion Detection Based on HD Computing</a:t>
            </a:r>
            <a:endParaRPr sz="1100"/>
          </a:p>
        </p:txBody>
      </p:sp>
      <p:sp>
        <p:nvSpPr>
          <p:cNvPr id="235" name="Google Shape;235;p31"/>
          <p:cNvSpPr/>
          <p:nvPr/>
        </p:nvSpPr>
        <p:spPr>
          <a:xfrm>
            <a:off x="1134844" y="1328531"/>
            <a:ext cx="1711200" cy="521700"/>
          </a:xfrm>
          <a:prstGeom prst="rect">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 name="Google Shape;236;p31"/>
          <p:cNvSpPr/>
          <p:nvPr/>
        </p:nvSpPr>
        <p:spPr>
          <a:xfrm>
            <a:off x="2857163" y="1520659"/>
            <a:ext cx="448500" cy="174300"/>
          </a:xfrm>
          <a:prstGeom prst="rightArrow">
            <a:avLst>
              <a:gd name="adj1" fmla="val 50000"/>
              <a:gd name="adj2" fmla="val 50000"/>
            </a:avLst>
          </a:prstGeom>
          <a:solidFill>
            <a:srgbClr val="EEEEEE"/>
          </a:solid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 name="Google Shape;237;p31"/>
          <p:cNvSpPr txBox="1"/>
          <p:nvPr/>
        </p:nvSpPr>
        <p:spPr>
          <a:xfrm>
            <a:off x="3316765" y="1394213"/>
            <a:ext cx="979200" cy="4311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900">
                <a:solidFill>
                  <a:srgbClr val="445569"/>
                </a:solidFill>
                <a:latin typeface="Trebuchet MS"/>
                <a:ea typeface="Trebuchet MS"/>
                <a:cs typeface="Trebuchet MS"/>
                <a:sym typeface="Trebuchet MS"/>
              </a:rPr>
              <a:t>Angry</a:t>
            </a:r>
            <a:endParaRPr sz="1900">
              <a:solidFill>
                <a:srgbClr val="445569"/>
              </a:solidFill>
              <a:latin typeface="Trebuchet MS"/>
              <a:ea typeface="Trebuchet MS"/>
              <a:cs typeface="Trebuchet MS"/>
              <a:sym typeface="Trebuchet MS"/>
            </a:endParaRPr>
          </a:p>
        </p:txBody>
      </p:sp>
      <p:sp>
        <p:nvSpPr>
          <p:cNvPr id="238" name="Google Shape;238;p31"/>
          <p:cNvSpPr/>
          <p:nvPr/>
        </p:nvSpPr>
        <p:spPr>
          <a:xfrm>
            <a:off x="1134844" y="1953774"/>
            <a:ext cx="1711200" cy="521700"/>
          </a:xfrm>
          <a:prstGeom prst="rect">
            <a:avLst/>
          </a:prstGeom>
          <a:noFill/>
          <a:ln w="28575" cap="flat" cmpd="sng">
            <a:solidFill>
              <a:srgbClr val="0000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9" name="Google Shape;239;p31"/>
          <p:cNvSpPr/>
          <p:nvPr/>
        </p:nvSpPr>
        <p:spPr>
          <a:xfrm>
            <a:off x="2857163" y="2145903"/>
            <a:ext cx="448500" cy="174300"/>
          </a:xfrm>
          <a:prstGeom prst="rightArrow">
            <a:avLst>
              <a:gd name="adj1" fmla="val 50000"/>
              <a:gd name="adj2" fmla="val 50000"/>
            </a:avLst>
          </a:prstGeom>
          <a:solidFill>
            <a:srgbClr val="EEEEEE"/>
          </a:solidFill>
          <a:ln w="9525" cap="flat" cmpd="sng">
            <a:solidFill>
              <a:srgbClr val="0000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0" name="Google Shape;240;p31"/>
          <p:cNvSpPr txBox="1"/>
          <p:nvPr/>
        </p:nvSpPr>
        <p:spPr>
          <a:xfrm>
            <a:off x="3316753" y="2007150"/>
            <a:ext cx="1264200" cy="4311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900">
                <a:solidFill>
                  <a:srgbClr val="445569"/>
                </a:solidFill>
                <a:latin typeface="Trebuchet MS"/>
                <a:ea typeface="Trebuchet MS"/>
                <a:cs typeface="Trebuchet MS"/>
                <a:sym typeface="Trebuchet MS"/>
              </a:rPr>
              <a:t>Disgusted</a:t>
            </a:r>
            <a:endParaRPr sz="1900">
              <a:solidFill>
                <a:srgbClr val="445569"/>
              </a:solidFill>
              <a:latin typeface="Trebuchet MS"/>
              <a:ea typeface="Trebuchet MS"/>
              <a:cs typeface="Trebuchet MS"/>
              <a:sym typeface="Trebuchet MS"/>
            </a:endParaRPr>
          </a:p>
        </p:txBody>
      </p:sp>
      <p:sp>
        <p:nvSpPr>
          <p:cNvPr id="241" name="Google Shape;241;p31"/>
          <p:cNvSpPr/>
          <p:nvPr/>
        </p:nvSpPr>
        <p:spPr>
          <a:xfrm>
            <a:off x="2868149" y="3391099"/>
            <a:ext cx="454200" cy="171300"/>
          </a:xfrm>
          <a:prstGeom prst="rightArrow">
            <a:avLst>
              <a:gd name="adj1" fmla="val 50000"/>
              <a:gd name="adj2" fmla="val 50000"/>
            </a:avLst>
          </a:prstGeom>
          <a:solidFill>
            <a:srgbClr val="EEEEEE"/>
          </a:solidFill>
          <a:ln w="9525" cap="flat" cmpd="sng">
            <a:solidFill>
              <a:srgbClr val="9900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2" name="Google Shape;242;p31"/>
          <p:cNvSpPr txBox="1"/>
          <p:nvPr/>
        </p:nvSpPr>
        <p:spPr>
          <a:xfrm>
            <a:off x="3333198" y="3263185"/>
            <a:ext cx="1246200" cy="4311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900">
                <a:solidFill>
                  <a:srgbClr val="445569"/>
                </a:solidFill>
                <a:latin typeface="Trebuchet MS"/>
                <a:ea typeface="Trebuchet MS"/>
                <a:cs typeface="Trebuchet MS"/>
                <a:sym typeface="Trebuchet MS"/>
              </a:rPr>
              <a:t>Fearful</a:t>
            </a:r>
            <a:endParaRPr sz="1900">
              <a:solidFill>
                <a:srgbClr val="445569"/>
              </a:solidFill>
              <a:latin typeface="Trebuchet MS"/>
              <a:ea typeface="Trebuchet MS"/>
              <a:cs typeface="Trebuchet MS"/>
              <a:sym typeface="Trebuchet MS"/>
            </a:endParaRPr>
          </a:p>
        </p:txBody>
      </p:sp>
      <p:sp>
        <p:nvSpPr>
          <p:cNvPr id="243" name="Google Shape;243;p31"/>
          <p:cNvSpPr/>
          <p:nvPr/>
        </p:nvSpPr>
        <p:spPr>
          <a:xfrm>
            <a:off x="6292911" y="1569461"/>
            <a:ext cx="454200" cy="171300"/>
          </a:xfrm>
          <a:prstGeom prst="rightArrow">
            <a:avLst>
              <a:gd name="adj1" fmla="val 50000"/>
              <a:gd name="adj2" fmla="val 50000"/>
            </a:avLst>
          </a:prstGeom>
          <a:solidFill>
            <a:srgbClr val="EEEEEE"/>
          </a:solidFill>
          <a:ln w="9525" cap="flat" cmpd="sng">
            <a:solidFill>
              <a:srgbClr val="FFD966"/>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 name="Google Shape;244;p31"/>
          <p:cNvSpPr txBox="1"/>
          <p:nvPr/>
        </p:nvSpPr>
        <p:spPr>
          <a:xfrm>
            <a:off x="6730342" y="1414022"/>
            <a:ext cx="1246200" cy="4311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900">
                <a:solidFill>
                  <a:srgbClr val="445569"/>
                </a:solidFill>
                <a:latin typeface="Trebuchet MS"/>
                <a:ea typeface="Trebuchet MS"/>
                <a:cs typeface="Trebuchet MS"/>
                <a:sym typeface="Trebuchet MS"/>
              </a:rPr>
              <a:t>Neutral</a:t>
            </a:r>
            <a:endParaRPr sz="1900">
              <a:solidFill>
                <a:srgbClr val="445569"/>
              </a:solidFill>
              <a:latin typeface="Trebuchet MS"/>
              <a:ea typeface="Trebuchet MS"/>
              <a:cs typeface="Trebuchet MS"/>
              <a:sym typeface="Trebuchet MS"/>
            </a:endParaRPr>
          </a:p>
        </p:txBody>
      </p:sp>
      <p:sp>
        <p:nvSpPr>
          <p:cNvPr id="245" name="Google Shape;245;p31"/>
          <p:cNvSpPr/>
          <p:nvPr/>
        </p:nvSpPr>
        <p:spPr>
          <a:xfrm>
            <a:off x="6309461" y="2473111"/>
            <a:ext cx="454200" cy="171300"/>
          </a:xfrm>
          <a:prstGeom prst="rightArrow">
            <a:avLst>
              <a:gd name="adj1" fmla="val 50000"/>
              <a:gd name="adj2" fmla="val 50000"/>
            </a:avLst>
          </a:prstGeom>
          <a:solidFill>
            <a:srgbClr val="EEEEEE"/>
          </a:solidFill>
          <a:ln w="9525" cap="flat" cmpd="sng">
            <a:solidFill>
              <a:srgbClr val="00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6" name="Google Shape;246;p31"/>
          <p:cNvSpPr txBox="1"/>
          <p:nvPr/>
        </p:nvSpPr>
        <p:spPr>
          <a:xfrm>
            <a:off x="6774436" y="2345197"/>
            <a:ext cx="1246200" cy="4311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900">
                <a:solidFill>
                  <a:srgbClr val="445569"/>
                </a:solidFill>
                <a:latin typeface="Trebuchet MS"/>
                <a:ea typeface="Trebuchet MS"/>
                <a:cs typeface="Trebuchet MS"/>
                <a:sym typeface="Trebuchet MS"/>
              </a:rPr>
              <a:t>Sad</a:t>
            </a:r>
            <a:endParaRPr sz="1900">
              <a:solidFill>
                <a:srgbClr val="445569"/>
              </a:solidFill>
              <a:latin typeface="Trebuchet MS"/>
              <a:ea typeface="Trebuchet MS"/>
              <a:cs typeface="Trebuchet MS"/>
              <a:sym typeface="Trebuchet MS"/>
            </a:endParaRPr>
          </a:p>
        </p:txBody>
      </p:sp>
      <p:sp>
        <p:nvSpPr>
          <p:cNvPr id="247" name="Google Shape;247;p31"/>
          <p:cNvSpPr/>
          <p:nvPr/>
        </p:nvSpPr>
        <p:spPr>
          <a:xfrm>
            <a:off x="2868149" y="2770230"/>
            <a:ext cx="454200" cy="171300"/>
          </a:xfrm>
          <a:prstGeom prst="rightArrow">
            <a:avLst>
              <a:gd name="adj1" fmla="val 50000"/>
              <a:gd name="adj2" fmla="val 50000"/>
            </a:avLst>
          </a:prstGeom>
          <a:solidFill>
            <a:srgbClr val="EEEEEE"/>
          </a:solidFill>
          <a:ln w="9525" cap="flat" cmpd="sng">
            <a:solidFill>
              <a:srgbClr val="FF99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8" name="Google Shape;248;p31"/>
          <p:cNvSpPr txBox="1"/>
          <p:nvPr/>
        </p:nvSpPr>
        <p:spPr>
          <a:xfrm>
            <a:off x="3325764" y="2621410"/>
            <a:ext cx="1246200" cy="4311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900">
                <a:solidFill>
                  <a:srgbClr val="445569"/>
                </a:solidFill>
                <a:latin typeface="Trebuchet MS"/>
                <a:ea typeface="Trebuchet MS"/>
                <a:cs typeface="Trebuchet MS"/>
                <a:sym typeface="Trebuchet MS"/>
              </a:rPr>
              <a:t>Surprised</a:t>
            </a:r>
            <a:endParaRPr sz="1900">
              <a:solidFill>
                <a:srgbClr val="445569"/>
              </a:solidFill>
              <a:latin typeface="Trebuchet MS"/>
              <a:ea typeface="Trebuchet MS"/>
              <a:cs typeface="Trebuchet MS"/>
              <a:sym typeface="Trebuchet MS"/>
            </a:endParaRPr>
          </a:p>
        </p:txBody>
      </p:sp>
      <p:sp>
        <p:nvSpPr>
          <p:cNvPr id="249" name="Google Shape;249;p31"/>
          <p:cNvSpPr/>
          <p:nvPr/>
        </p:nvSpPr>
        <p:spPr>
          <a:xfrm>
            <a:off x="4559606" y="3192686"/>
            <a:ext cx="1711200" cy="521700"/>
          </a:xfrm>
          <a:prstGeom prst="rect">
            <a:avLst/>
          </a:prstGeom>
          <a:noFill/>
          <a:ln w="28575" cap="flat" cmpd="sng">
            <a:solidFill>
              <a:srgbClr val="FFFF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250" name="Google Shape;250;p31"/>
          <p:cNvSpPr/>
          <p:nvPr/>
        </p:nvSpPr>
        <p:spPr>
          <a:xfrm>
            <a:off x="6281925" y="3384814"/>
            <a:ext cx="448500" cy="174300"/>
          </a:xfrm>
          <a:prstGeom prst="rightArrow">
            <a:avLst>
              <a:gd name="adj1" fmla="val 50000"/>
              <a:gd name="adj2" fmla="val 50000"/>
            </a:avLst>
          </a:prstGeom>
          <a:solidFill>
            <a:srgbClr val="EEEEEE"/>
          </a:solidFill>
          <a:ln w="9525" cap="flat" cmpd="sng">
            <a:solidFill>
              <a:srgbClr val="FFFF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1" name="Google Shape;251;p31"/>
          <p:cNvSpPr txBox="1"/>
          <p:nvPr/>
        </p:nvSpPr>
        <p:spPr>
          <a:xfrm>
            <a:off x="6741527" y="3235678"/>
            <a:ext cx="891900" cy="4311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900">
                <a:solidFill>
                  <a:srgbClr val="445569"/>
                </a:solidFill>
                <a:latin typeface="Trebuchet MS"/>
                <a:ea typeface="Trebuchet MS"/>
                <a:cs typeface="Trebuchet MS"/>
                <a:sym typeface="Trebuchet MS"/>
              </a:rPr>
              <a:t>Happy</a:t>
            </a:r>
            <a:endParaRPr sz="1900">
              <a:solidFill>
                <a:srgbClr val="445569"/>
              </a:solidFill>
              <a:latin typeface="Trebuchet MS"/>
              <a:ea typeface="Trebuchet MS"/>
              <a:cs typeface="Trebuchet MS"/>
              <a:sym typeface="Trebuchet MS"/>
            </a:endParaRPr>
          </a:p>
        </p:txBody>
      </p:sp>
      <p:sp>
        <p:nvSpPr>
          <p:cNvPr id="252" name="Google Shape;252;p31"/>
          <p:cNvSpPr/>
          <p:nvPr/>
        </p:nvSpPr>
        <p:spPr>
          <a:xfrm>
            <a:off x="1134844" y="2581179"/>
            <a:ext cx="1733400" cy="513000"/>
          </a:xfrm>
          <a:prstGeom prst="rect">
            <a:avLst/>
          </a:prstGeom>
          <a:noFill/>
          <a:ln w="28575" cap="flat" cmpd="sng">
            <a:solidFill>
              <a:srgbClr val="FF99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3" name="Google Shape;253;p31"/>
          <p:cNvSpPr/>
          <p:nvPr/>
        </p:nvSpPr>
        <p:spPr>
          <a:xfrm>
            <a:off x="1123706" y="3204279"/>
            <a:ext cx="1733400" cy="513000"/>
          </a:xfrm>
          <a:prstGeom prst="rect">
            <a:avLst/>
          </a:prstGeom>
          <a:noFill/>
          <a:ln w="28575" cap="flat" cmpd="sng">
            <a:solidFill>
              <a:srgbClr val="9900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4" name="Google Shape;254;p31"/>
          <p:cNvSpPr/>
          <p:nvPr/>
        </p:nvSpPr>
        <p:spPr>
          <a:xfrm>
            <a:off x="4559606" y="1382641"/>
            <a:ext cx="1733400" cy="513000"/>
          </a:xfrm>
          <a:prstGeom prst="rect">
            <a:avLst/>
          </a:prstGeom>
          <a:noFill/>
          <a:ln w="28575" cap="flat" cmpd="sng">
            <a:solidFill>
              <a:srgbClr val="FFD966"/>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5" name="Google Shape;255;p31"/>
          <p:cNvSpPr/>
          <p:nvPr/>
        </p:nvSpPr>
        <p:spPr>
          <a:xfrm>
            <a:off x="4558869" y="2286291"/>
            <a:ext cx="1733400" cy="513000"/>
          </a:xfrm>
          <a:prstGeom prst="rect">
            <a:avLst/>
          </a:prstGeom>
          <a:noFill/>
          <a:ln w="28575" cap="flat" cmpd="sng">
            <a:solidFill>
              <a:srgbClr val="00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6" name="Google Shape;256;p31"/>
          <p:cNvSpPr txBox="1"/>
          <p:nvPr/>
        </p:nvSpPr>
        <p:spPr>
          <a:xfrm>
            <a:off x="2415150" y="3863675"/>
            <a:ext cx="4313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a:solidFill>
                  <a:srgbClr val="445569"/>
                </a:solidFill>
                <a:latin typeface="Trebuchet MS"/>
                <a:ea typeface="Trebuchet MS"/>
                <a:cs typeface="Trebuchet MS"/>
                <a:sym typeface="Trebuchet MS"/>
              </a:rPr>
              <a:t>48x48 pixel gray scale 35,685 examples</a:t>
            </a:r>
            <a:endParaRPr sz="1800">
              <a:solidFill>
                <a:srgbClr val="445569"/>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32"/>
          <p:cNvSpPr txBox="1"/>
          <p:nvPr/>
        </p:nvSpPr>
        <p:spPr>
          <a:xfrm>
            <a:off x="7554524" y="418575"/>
            <a:ext cx="897900" cy="192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800">
                <a:solidFill>
                  <a:srgbClr val="008EC0"/>
                </a:solidFill>
              </a:rPr>
              <a:t>Section 03</a:t>
            </a:r>
            <a:endParaRPr sz="800">
              <a:solidFill>
                <a:srgbClr val="008EC0"/>
              </a:solidFill>
              <a:latin typeface="Arial"/>
              <a:ea typeface="Arial"/>
              <a:cs typeface="Arial"/>
              <a:sym typeface="Arial"/>
            </a:endParaRPr>
          </a:p>
        </p:txBody>
      </p:sp>
      <p:cxnSp>
        <p:nvCxnSpPr>
          <p:cNvPr id="262" name="Google Shape;262;p32"/>
          <p:cNvCxnSpPr/>
          <p:nvPr/>
        </p:nvCxnSpPr>
        <p:spPr>
          <a:xfrm>
            <a:off x="750566" y="636309"/>
            <a:ext cx="7620600" cy="0"/>
          </a:xfrm>
          <a:prstGeom prst="straightConnector1">
            <a:avLst/>
          </a:prstGeom>
          <a:noFill/>
          <a:ln w="12700" cap="flat" cmpd="sng">
            <a:solidFill>
              <a:srgbClr val="7030A0"/>
            </a:solidFill>
            <a:prstDash val="solid"/>
            <a:miter lim="800000"/>
            <a:headEnd type="none" w="sm" len="sm"/>
            <a:tailEnd type="none" w="sm" len="sm"/>
          </a:ln>
        </p:spPr>
      </p:cxnSp>
      <p:cxnSp>
        <p:nvCxnSpPr>
          <p:cNvPr id="263" name="Google Shape;263;p32"/>
          <p:cNvCxnSpPr/>
          <p:nvPr/>
        </p:nvCxnSpPr>
        <p:spPr>
          <a:xfrm>
            <a:off x="750566" y="4458878"/>
            <a:ext cx="7620600" cy="0"/>
          </a:xfrm>
          <a:prstGeom prst="straightConnector1">
            <a:avLst/>
          </a:prstGeom>
          <a:noFill/>
          <a:ln w="12700" cap="flat" cmpd="sng">
            <a:solidFill>
              <a:srgbClr val="7030A0"/>
            </a:solidFill>
            <a:prstDash val="solid"/>
            <a:miter lim="800000"/>
            <a:headEnd type="none" w="sm" len="sm"/>
            <a:tailEnd type="none" w="sm" len="sm"/>
          </a:ln>
        </p:spPr>
      </p:cxnSp>
      <p:sp>
        <p:nvSpPr>
          <p:cNvPr id="264" name="Google Shape;264;p32"/>
          <p:cNvSpPr/>
          <p:nvPr/>
        </p:nvSpPr>
        <p:spPr>
          <a:xfrm>
            <a:off x="3799088" y="4509327"/>
            <a:ext cx="4572000" cy="5160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SzPts val="800"/>
              <a:buNone/>
            </a:pPr>
            <a:r>
              <a:rPr lang="ko" sz="900" u="sng">
                <a:solidFill>
                  <a:srgbClr val="0097A7"/>
                </a:solidFill>
                <a:hlinkClick r:id="rId3">
                  <a:extLst>
                    <a:ext uri="{A12FA001-AC4F-418D-AE19-62706E023703}">
                      <ahyp:hlinkClr xmlns:ahyp="http://schemas.microsoft.com/office/drawing/2018/hyperlinkcolor" val="tx"/>
                    </a:ext>
                  </a:extLst>
                </a:hlinkClick>
              </a:rPr>
              <a:t>https://github.com/ageitgey/face_recognition</a:t>
            </a:r>
            <a:r>
              <a:rPr lang="ko" sz="900">
                <a:solidFill>
                  <a:srgbClr val="445569"/>
                </a:solidFill>
              </a:rPr>
              <a:t> README.md</a:t>
            </a:r>
            <a:endParaRPr sz="900">
              <a:solidFill>
                <a:srgbClr val="445569"/>
              </a:solidFill>
            </a:endParaRPr>
          </a:p>
          <a:p>
            <a:pPr marL="0" marR="0" lvl="0" indent="0" algn="r" rtl="0">
              <a:spcBef>
                <a:spcPts val="0"/>
              </a:spcBef>
              <a:spcAft>
                <a:spcPts val="0"/>
              </a:spcAft>
              <a:buNone/>
            </a:pPr>
            <a:endParaRPr sz="900">
              <a:solidFill>
                <a:srgbClr val="445569"/>
              </a:solidFill>
            </a:endParaRPr>
          </a:p>
        </p:txBody>
      </p:sp>
      <p:sp>
        <p:nvSpPr>
          <p:cNvPr id="265" name="Google Shape;265;p32"/>
          <p:cNvSpPr/>
          <p:nvPr/>
        </p:nvSpPr>
        <p:spPr>
          <a:xfrm>
            <a:off x="691444" y="694800"/>
            <a:ext cx="6348900" cy="516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2700">
                <a:solidFill>
                  <a:srgbClr val="666666"/>
                </a:solidFill>
                <a:latin typeface="Open Sans SemiBold"/>
                <a:ea typeface="Open Sans SemiBold"/>
                <a:cs typeface="Open Sans SemiBold"/>
                <a:sym typeface="Open Sans SemiBold"/>
              </a:rPr>
              <a:t>Face Detection</a:t>
            </a:r>
            <a:endParaRPr sz="2700">
              <a:solidFill>
                <a:srgbClr val="666666"/>
              </a:solidFill>
              <a:latin typeface="Open Sans SemiBold"/>
              <a:ea typeface="Open Sans SemiBold"/>
              <a:cs typeface="Open Sans SemiBold"/>
              <a:sym typeface="Open Sans SemiBold"/>
            </a:endParaRPr>
          </a:p>
        </p:txBody>
      </p:sp>
      <p:sp>
        <p:nvSpPr>
          <p:cNvPr id="266" name="Google Shape;266;p32"/>
          <p:cNvSpPr/>
          <p:nvPr/>
        </p:nvSpPr>
        <p:spPr>
          <a:xfrm>
            <a:off x="691450" y="418575"/>
            <a:ext cx="2588400" cy="19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800">
                <a:solidFill>
                  <a:srgbClr val="008EC0"/>
                </a:solidFill>
              </a:rPr>
              <a:t>Facial Emotion Detection Based on HD Computing</a:t>
            </a:r>
            <a:endParaRPr sz="1100"/>
          </a:p>
        </p:txBody>
      </p:sp>
      <p:pic>
        <p:nvPicPr>
          <p:cNvPr id="267" name="Google Shape;267;p32"/>
          <p:cNvPicPr preferRelativeResize="0"/>
          <p:nvPr/>
        </p:nvPicPr>
        <p:blipFill>
          <a:blip r:embed="rId4">
            <a:alphaModFix/>
          </a:blip>
          <a:stretch>
            <a:fillRect/>
          </a:stretch>
        </p:blipFill>
        <p:spPr>
          <a:xfrm>
            <a:off x="972694" y="1477388"/>
            <a:ext cx="4782609" cy="2523112"/>
          </a:xfrm>
          <a:prstGeom prst="rect">
            <a:avLst/>
          </a:prstGeom>
          <a:noFill/>
          <a:ln>
            <a:noFill/>
          </a:ln>
        </p:spPr>
      </p:pic>
      <p:sp>
        <p:nvSpPr>
          <p:cNvPr id="268" name="Google Shape;268;p32"/>
          <p:cNvSpPr txBox="1"/>
          <p:nvPr/>
        </p:nvSpPr>
        <p:spPr>
          <a:xfrm>
            <a:off x="6181556" y="1807388"/>
            <a:ext cx="2030700" cy="6927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ko" sz="1800">
                <a:solidFill>
                  <a:srgbClr val="445569"/>
                </a:solidFill>
              </a:rPr>
              <a:t>Before</a:t>
            </a:r>
            <a:endParaRPr sz="1800">
              <a:solidFill>
                <a:srgbClr val="445569"/>
              </a:solidFill>
            </a:endParaRPr>
          </a:p>
          <a:p>
            <a:pPr marL="0" lvl="0" indent="0" algn="ctr" rtl="0">
              <a:spcBef>
                <a:spcPts val="0"/>
              </a:spcBef>
              <a:spcAft>
                <a:spcPts val="0"/>
              </a:spcAft>
              <a:buNone/>
            </a:pPr>
            <a:r>
              <a:rPr lang="ko" sz="1800">
                <a:solidFill>
                  <a:srgbClr val="445569"/>
                </a:solidFill>
              </a:rPr>
              <a:t>35,685 examples</a:t>
            </a:r>
            <a:endParaRPr sz="1800">
              <a:solidFill>
                <a:srgbClr val="445569"/>
              </a:solidFill>
            </a:endParaRPr>
          </a:p>
        </p:txBody>
      </p:sp>
      <p:sp>
        <p:nvSpPr>
          <p:cNvPr id="269" name="Google Shape;269;p32"/>
          <p:cNvSpPr txBox="1"/>
          <p:nvPr/>
        </p:nvSpPr>
        <p:spPr>
          <a:xfrm>
            <a:off x="6181556" y="2977941"/>
            <a:ext cx="2030700" cy="6927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ko" sz="1800">
                <a:solidFill>
                  <a:srgbClr val="445569"/>
                </a:solidFill>
              </a:rPr>
              <a:t>After</a:t>
            </a:r>
            <a:endParaRPr sz="1800">
              <a:solidFill>
                <a:srgbClr val="445569"/>
              </a:solidFill>
            </a:endParaRPr>
          </a:p>
          <a:p>
            <a:pPr marL="0" lvl="0" indent="0" algn="ctr" rtl="0">
              <a:spcBef>
                <a:spcPts val="0"/>
              </a:spcBef>
              <a:spcAft>
                <a:spcPts val="0"/>
              </a:spcAft>
              <a:buNone/>
            </a:pPr>
            <a:r>
              <a:rPr lang="ko" sz="1800">
                <a:solidFill>
                  <a:srgbClr val="445569"/>
                </a:solidFill>
              </a:rPr>
              <a:t>24,941 examples</a:t>
            </a:r>
            <a:endParaRPr sz="1800">
              <a:solidFill>
                <a:srgbClr val="445569"/>
              </a:solidFill>
            </a:endParaRPr>
          </a:p>
        </p:txBody>
      </p:sp>
      <p:sp>
        <p:nvSpPr>
          <p:cNvPr id="270" name="Google Shape;270;p32"/>
          <p:cNvSpPr/>
          <p:nvPr/>
        </p:nvSpPr>
        <p:spPr>
          <a:xfrm>
            <a:off x="7038806" y="2547413"/>
            <a:ext cx="316200" cy="434400"/>
          </a:xfrm>
          <a:prstGeom prst="downArrow">
            <a:avLst>
              <a:gd name="adj1" fmla="val 50000"/>
              <a:gd name="adj2" fmla="val 50000"/>
            </a:avLst>
          </a:prstGeom>
          <a:solidFill>
            <a:srgbClr val="445569"/>
          </a:solidFill>
          <a:ln w="9525" cap="flat" cmpd="sng">
            <a:solidFill>
              <a:srgbClr val="59595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p:cNvGrpSpPr/>
        <p:nvPr/>
      </p:nvGrpSpPr>
      <p:grpSpPr>
        <a:xfrm>
          <a:off x="0" y="0"/>
          <a:ext cx="0" cy="0"/>
          <a:chOff x="0" y="0"/>
          <a:chExt cx="0" cy="0"/>
        </a:xfrm>
      </p:grpSpPr>
      <p:sp>
        <p:nvSpPr>
          <p:cNvPr id="275" name="Google Shape;275;p33"/>
          <p:cNvSpPr txBox="1"/>
          <p:nvPr/>
        </p:nvSpPr>
        <p:spPr>
          <a:xfrm>
            <a:off x="7554524" y="418575"/>
            <a:ext cx="897900" cy="1923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ko" sz="800">
                <a:solidFill>
                  <a:srgbClr val="008EC0"/>
                </a:solidFill>
              </a:rPr>
              <a:t>Section 03</a:t>
            </a:r>
            <a:endParaRPr sz="800">
              <a:solidFill>
                <a:srgbClr val="008EC0"/>
              </a:solidFill>
              <a:latin typeface="Arial"/>
              <a:ea typeface="Arial"/>
              <a:cs typeface="Arial"/>
              <a:sym typeface="Arial"/>
            </a:endParaRPr>
          </a:p>
        </p:txBody>
      </p:sp>
      <p:cxnSp>
        <p:nvCxnSpPr>
          <p:cNvPr id="276" name="Google Shape;276;p33"/>
          <p:cNvCxnSpPr/>
          <p:nvPr/>
        </p:nvCxnSpPr>
        <p:spPr>
          <a:xfrm>
            <a:off x="750566" y="636309"/>
            <a:ext cx="7620600" cy="0"/>
          </a:xfrm>
          <a:prstGeom prst="straightConnector1">
            <a:avLst/>
          </a:prstGeom>
          <a:noFill/>
          <a:ln w="12700" cap="flat" cmpd="sng">
            <a:solidFill>
              <a:srgbClr val="7030A0"/>
            </a:solidFill>
            <a:prstDash val="solid"/>
            <a:miter lim="800000"/>
            <a:headEnd type="none" w="sm" len="sm"/>
            <a:tailEnd type="none" w="sm" len="sm"/>
          </a:ln>
        </p:spPr>
      </p:cxnSp>
      <p:cxnSp>
        <p:nvCxnSpPr>
          <p:cNvPr id="277" name="Google Shape;277;p33"/>
          <p:cNvCxnSpPr/>
          <p:nvPr/>
        </p:nvCxnSpPr>
        <p:spPr>
          <a:xfrm>
            <a:off x="750566" y="4458878"/>
            <a:ext cx="7620600" cy="0"/>
          </a:xfrm>
          <a:prstGeom prst="straightConnector1">
            <a:avLst/>
          </a:prstGeom>
          <a:noFill/>
          <a:ln w="12700" cap="flat" cmpd="sng">
            <a:solidFill>
              <a:srgbClr val="7030A0"/>
            </a:solidFill>
            <a:prstDash val="solid"/>
            <a:miter lim="800000"/>
            <a:headEnd type="none" w="sm" len="sm"/>
            <a:tailEnd type="none" w="sm" len="sm"/>
          </a:ln>
        </p:spPr>
      </p:cxnSp>
      <p:sp>
        <p:nvSpPr>
          <p:cNvPr id="278" name="Google Shape;278;p33"/>
          <p:cNvSpPr/>
          <p:nvPr/>
        </p:nvSpPr>
        <p:spPr>
          <a:xfrm>
            <a:off x="3799088" y="4509327"/>
            <a:ext cx="4572000" cy="5160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SzPts val="800"/>
              <a:buNone/>
            </a:pPr>
            <a:r>
              <a:rPr lang="ko" sz="900">
                <a:solidFill>
                  <a:srgbClr val="445569"/>
                </a:solidFill>
              </a:rPr>
              <a:t>https://donghwa-kim.github.io/hog.html</a:t>
            </a:r>
            <a:endParaRPr sz="900">
              <a:solidFill>
                <a:srgbClr val="445569"/>
              </a:solidFill>
            </a:endParaRPr>
          </a:p>
          <a:p>
            <a:pPr marL="0" marR="0" lvl="0" indent="0" algn="r" rtl="0">
              <a:spcBef>
                <a:spcPts val="0"/>
              </a:spcBef>
              <a:spcAft>
                <a:spcPts val="0"/>
              </a:spcAft>
              <a:buNone/>
            </a:pPr>
            <a:endParaRPr sz="900">
              <a:solidFill>
                <a:srgbClr val="445569"/>
              </a:solidFill>
            </a:endParaRPr>
          </a:p>
        </p:txBody>
      </p:sp>
      <p:sp>
        <p:nvSpPr>
          <p:cNvPr id="279" name="Google Shape;279;p33"/>
          <p:cNvSpPr/>
          <p:nvPr/>
        </p:nvSpPr>
        <p:spPr>
          <a:xfrm>
            <a:off x="691444" y="694800"/>
            <a:ext cx="6348900" cy="516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2700">
                <a:solidFill>
                  <a:srgbClr val="666666"/>
                </a:solidFill>
                <a:latin typeface="Open Sans SemiBold"/>
                <a:ea typeface="Open Sans SemiBold"/>
                <a:cs typeface="Open Sans SemiBold"/>
                <a:sym typeface="Open Sans SemiBold"/>
              </a:rPr>
              <a:t>Histogram of Oriented Gradients</a:t>
            </a:r>
            <a:endParaRPr sz="2700">
              <a:solidFill>
                <a:srgbClr val="666666"/>
              </a:solidFill>
              <a:latin typeface="Open Sans SemiBold"/>
              <a:ea typeface="Open Sans SemiBold"/>
              <a:cs typeface="Open Sans SemiBold"/>
              <a:sym typeface="Open Sans SemiBold"/>
            </a:endParaRPr>
          </a:p>
        </p:txBody>
      </p:sp>
      <p:sp>
        <p:nvSpPr>
          <p:cNvPr id="280" name="Google Shape;280;p33"/>
          <p:cNvSpPr/>
          <p:nvPr/>
        </p:nvSpPr>
        <p:spPr>
          <a:xfrm>
            <a:off x="691450" y="418575"/>
            <a:ext cx="2588400" cy="19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ko" sz="800">
                <a:solidFill>
                  <a:srgbClr val="008EC0"/>
                </a:solidFill>
              </a:rPr>
              <a:t>Facial Emotion Detection Based on HD Computing</a:t>
            </a:r>
            <a:endParaRPr sz="1100"/>
          </a:p>
        </p:txBody>
      </p:sp>
      <p:pic>
        <p:nvPicPr>
          <p:cNvPr id="281" name="Google Shape;281;p33"/>
          <p:cNvPicPr preferRelativeResize="0"/>
          <p:nvPr/>
        </p:nvPicPr>
        <p:blipFill>
          <a:blip r:embed="rId3">
            <a:alphaModFix/>
          </a:blip>
          <a:stretch>
            <a:fillRect/>
          </a:stretch>
        </p:blipFill>
        <p:spPr>
          <a:xfrm>
            <a:off x="4572000" y="1644131"/>
            <a:ext cx="3833962" cy="2160544"/>
          </a:xfrm>
          <a:prstGeom prst="rect">
            <a:avLst/>
          </a:prstGeom>
          <a:noFill/>
          <a:ln>
            <a:noFill/>
          </a:ln>
        </p:spPr>
      </p:pic>
      <p:pic>
        <p:nvPicPr>
          <p:cNvPr id="282" name="Google Shape;282;p33"/>
          <p:cNvPicPr preferRelativeResize="0"/>
          <p:nvPr/>
        </p:nvPicPr>
        <p:blipFill>
          <a:blip r:embed="rId4">
            <a:alphaModFix/>
          </a:blip>
          <a:stretch>
            <a:fillRect/>
          </a:stretch>
        </p:blipFill>
        <p:spPr>
          <a:xfrm>
            <a:off x="750575" y="1931963"/>
            <a:ext cx="3732764" cy="158488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1976</Words>
  <Application>Microsoft Office PowerPoint</Application>
  <PresentationFormat>화면 슬라이드 쇼(16:9)</PresentationFormat>
  <Paragraphs>143</Paragraphs>
  <Slides>13</Slides>
  <Notes>13</Notes>
  <HiddenSlides>0</HiddenSlides>
  <MMClips>0</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13</vt:i4>
      </vt:variant>
    </vt:vector>
  </HeadingPairs>
  <TitlesOfParts>
    <vt:vector size="25" baseType="lpstr">
      <vt:lpstr>Trebuchet MS</vt:lpstr>
      <vt:lpstr>Open Sans</vt:lpstr>
      <vt:lpstr>Malgun Gothic</vt:lpstr>
      <vt:lpstr>Maven Pro</vt:lpstr>
      <vt:lpstr>Merriweather</vt:lpstr>
      <vt:lpstr>Times New Roman</vt:lpstr>
      <vt:lpstr>Microsoft Yahei</vt:lpstr>
      <vt:lpstr>Open Sans SemiBold</vt:lpstr>
      <vt:lpstr>Verdana</vt:lpstr>
      <vt:lpstr>Arial</vt:lpstr>
      <vt:lpstr>Simple Light</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harley</cp:lastModifiedBy>
  <cp:revision>1</cp:revision>
  <dcterms:modified xsi:type="dcterms:W3CDTF">2021-11-09T09:45:29Z</dcterms:modified>
</cp:coreProperties>
</file>